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
      <p:font typeface="Fira Sans Extra Condensed Medium"/>
      <p:regular r:id="rId22"/>
      <p:bold r:id="rId23"/>
      <p:italic r:id="rId24"/>
      <p:boldItalic r:id="rId25"/>
    </p:embeddedFont>
    <p:embeddedFont>
      <p:font typeface="Fira Sans Extra Condensed"/>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0" roundtripDataSignature="AMtx7mhKW/m4KMjCb0pKUPBYu9OPDDzt0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Chearine P"/>
  <p:cmAuthor clrIdx="1" id="1" initials="" lastIdx="1" name="Dawn Ki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FiraSansExtraCondensedMedium-regular.fntdata"/><Relationship Id="rId21" Type="http://schemas.openxmlformats.org/officeDocument/2006/relationships/font" Target="fonts/Roboto-boldItalic.fntdata"/><Relationship Id="rId24" Type="http://schemas.openxmlformats.org/officeDocument/2006/relationships/font" Target="fonts/FiraSansExtraCondensedMedium-italic.fntdata"/><Relationship Id="rId23" Type="http://schemas.openxmlformats.org/officeDocument/2006/relationships/font" Target="fonts/FiraSansExtraCondensed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SansExtraCondensed-regular.fntdata"/><Relationship Id="rId25" Type="http://schemas.openxmlformats.org/officeDocument/2006/relationships/font" Target="fonts/FiraSansExtraCondensedMedium-boldItalic.fntdata"/><Relationship Id="rId28" Type="http://schemas.openxmlformats.org/officeDocument/2006/relationships/font" Target="fonts/FiraSansExtraCondensed-italic.fntdata"/><Relationship Id="rId27" Type="http://schemas.openxmlformats.org/officeDocument/2006/relationships/font" Target="fonts/FiraSansExtraCondense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ExtraCondensed-bold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5-14T22:16:22.401">
    <p:pos x="6000" y="0"/>
    <p:text>Can we add a legend for the graduation caps and a label for the Y axis?</p:text>
    <p:extLst>
      <p:ext uri="{C676402C-5697-4E1C-873F-D02D1690AC5C}">
        <p15:threadingInfo timeZoneBias="0"/>
      </p:ext>
      <p:ext uri="http://customooxmlschemas.google.com/">
        <go:slidesCustomData xmlns:go="http://customooxmlschemas.google.com/" commentPostId="AAABNKhTLLg"/>
      </p:ext>
    </p:extLst>
  </p:cm>
  <p:cm authorId="1" idx="1" dt="2024-05-14T22:16:22.401">
    <p:pos x="6000" y="0"/>
    <p:text>I added the legend to the next slide (since this slide already has a legend) and added the y-axis title</p:text>
    <p:extLst>
      <p:ext uri="{C676402C-5697-4E1C-873F-D02D1690AC5C}">
        <p15:threadingInfo timeZoneBias="0">
          <p15:parentCm authorId="0" idx="1"/>
        </p15:threadingInfo>
      </p:ext>
      <p:ext uri="http://customooxmlschemas.google.com/">
        <go:slidesCustomData xmlns:go="http://customooxmlschemas.google.com/" commentPostId="AAABNKRpQrE"/>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 name="Google Shape;4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Talk Track: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Our EDA project assessed the impact of education on pay and the gender gap.</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da57ca5431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2da57ca5431_0_8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da6732021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da6732021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da6732021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da6732021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da57ca543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2da57ca5431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Talk Track:</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Here is what we’ll be covering today, aligning to the project requirements:</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-Project Overview, including project goals</a:t>
            </a:r>
            <a:endParaRPr>
              <a:solidFill>
                <a:schemeClr val="dk1"/>
              </a:solidFill>
            </a:endParaRPr>
          </a:p>
          <a:p>
            <a:pPr indent="0" lvl="0" marL="0" rtl="0" algn="l">
              <a:spcBef>
                <a:spcPts val="0"/>
              </a:spcBef>
              <a:spcAft>
                <a:spcPts val="0"/>
              </a:spcAft>
              <a:buSzPts val="1100"/>
              <a:buNone/>
            </a:pPr>
            <a:r>
              <a:rPr lang="en">
                <a:solidFill>
                  <a:schemeClr val="dk1"/>
                </a:solidFill>
              </a:rPr>
              <a:t>-EDA Approach &amp; Methodology, providing an overview of the project plan and EDA process</a:t>
            </a:r>
            <a:endParaRPr>
              <a:solidFill>
                <a:schemeClr val="dk1"/>
              </a:solidFill>
            </a:endParaRPr>
          </a:p>
          <a:p>
            <a:pPr indent="0" lvl="0" marL="0" rtl="0" algn="l">
              <a:spcBef>
                <a:spcPts val="0"/>
              </a:spcBef>
              <a:spcAft>
                <a:spcPts val="0"/>
              </a:spcAft>
              <a:buSzPts val="1100"/>
              <a:buNone/>
            </a:pPr>
            <a:r>
              <a:rPr lang="en">
                <a:solidFill>
                  <a:schemeClr val="dk1"/>
                </a:solidFill>
              </a:rPr>
              <a:t>-Key Insights &amp; Implications, highlighting our main takeaways, laddering up to our project goals/questions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-Conclusion &amp; Next Steps, summarizing the main takeaways and additional opportunities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da57ca543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2da57ca5431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200">
                <a:solidFill>
                  <a:schemeClr val="dk1"/>
                </a:solidFill>
                <a:latin typeface="Roboto"/>
                <a:ea typeface="Roboto"/>
                <a:cs typeface="Roboto"/>
                <a:sym typeface="Roboto"/>
              </a:rPr>
              <a:t>Talk Track:</a:t>
            </a:r>
            <a:endParaRPr sz="1200">
              <a:solidFill>
                <a:schemeClr val="dk1"/>
              </a:solidFill>
              <a:latin typeface="Roboto"/>
              <a:ea typeface="Roboto"/>
              <a:cs typeface="Roboto"/>
              <a:sym typeface="Roboto"/>
            </a:endParaRPr>
          </a:p>
          <a:p>
            <a:pPr indent="0" lvl="0" marL="0" rtl="0" algn="l">
              <a:spcBef>
                <a:spcPts val="0"/>
              </a:spcBef>
              <a:spcAft>
                <a:spcPts val="0"/>
              </a:spcAft>
              <a:buSzPts val="1100"/>
              <a:buNone/>
            </a:pPr>
            <a:r>
              <a:t/>
            </a:r>
            <a:endParaRPr sz="1200">
              <a:solidFill>
                <a:schemeClr val="dk1"/>
              </a:solidFill>
              <a:latin typeface="Roboto"/>
              <a:ea typeface="Roboto"/>
              <a:cs typeface="Roboto"/>
              <a:sym typeface="Roboto"/>
            </a:endParaRPr>
          </a:p>
          <a:p>
            <a:pPr indent="0" lvl="0" marL="0" rtl="0" algn="l">
              <a:spcBef>
                <a:spcPts val="0"/>
              </a:spcBef>
              <a:spcAft>
                <a:spcPts val="0"/>
              </a:spcAft>
              <a:buSzPts val="1100"/>
              <a:buNone/>
            </a:pPr>
            <a:r>
              <a:rPr lang="en" sz="1200">
                <a:solidFill>
                  <a:schemeClr val="dk1"/>
                </a:solidFill>
                <a:latin typeface="Roboto"/>
                <a:ea typeface="Roboto"/>
                <a:cs typeface="Roboto"/>
                <a:sym typeface="Roboto"/>
              </a:rPr>
              <a:t>Why are you here and not somewhere else?  We paid a </a:t>
            </a:r>
            <a:r>
              <a:rPr lang="en" sz="1200">
                <a:solidFill>
                  <a:schemeClr val="dk1"/>
                </a:solidFill>
                <a:latin typeface="Roboto"/>
                <a:ea typeface="Roboto"/>
                <a:cs typeface="Roboto"/>
                <a:sym typeface="Roboto"/>
              </a:rPr>
              <a:t>notable</a:t>
            </a:r>
            <a:r>
              <a:rPr lang="en" sz="1200">
                <a:solidFill>
                  <a:schemeClr val="dk1"/>
                </a:solidFill>
                <a:latin typeface="Roboto"/>
                <a:ea typeface="Roboto"/>
                <a:cs typeface="Roboto"/>
                <a:sym typeface="Roboto"/>
              </a:rPr>
              <a:t> amount of money to take this course, expecting to get exposure to the tools required to help us elevate and/or pivot our careers.  Hypothesis is that </a:t>
            </a:r>
            <a:r>
              <a:rPr lang="en" sz="1200">
                <a:solidFill>
                  <a:schemeClr val="dk1"/>
                </a:solidFill>
                <a:latin typeface="Roboto"/>
                <a:ea typeface="Roboto"/>
                <a:cs typeface="Roboto"/>
                <a:sym typeface="Roboto"/>
              </a:rPr>
              <a:t>education</a:t>
            </a:r>
            <a:r>
              <a:rPr lang="en" sz="1200">
                <a:solidFill>
                  <a:schemeClr val="dk1"/>
                </a:solidFill>
                <a:latin typeface="Roboto"/>
                <a:ea typeface="Roboto"/>
                <a:cs typeface="Roboto"/>
                <a:sym typeface="Roboto"/>
              </a:rPr>
              <a:t> including skill advancing certifications such as this class help us achieve greater rewards, in this case monetary rewards.</a:t>
            </a:r>
            <a:endParaRPr sz="1200">
              <a:solidFill>
                <a:schemeClr val="dk1"/>
              </a:solidFill>
              <a:latin typeface="Roboto"/>
              <a:ea typeface="Roboto"/>
              <a:cs typeface="Roboto"/>
              <a:sym typeface="Roboto"/>
            </a:endParaRPr>
          </a:p>
          <a:p>
            <a:pPr indent="0" lvl="0" marL="0" rtl="0" algn="l">
              <a:spcBef>
                <a:spcPts val="0"/>
              </a:spcBef>
              <a:spcAft>
                <a:spcPts val="0"/>
              </a:spcAft>
              <a:buSzPts val="1100"/>
              <a:buNone/>
            </a:pPr>
            <a:r>
              <a:t/>
            </a:r>
            <a:endParaRPr sz="1200">
              <a:solidFill>
                <a:schemeClr val="dk1"/>
              </a:solidFill>
              <a:latin typeface="Roboto"/>
              <a:ea typeface="Roboto"/>
              <a:cs typeface="Roboto"/>
              <a:sym typeface="Roboto"/>
            </a:endParaRPr>
          </a:p>
          <a:p>
            <a:pPr indent="0" lvl="0" marL="0" rtl="0" algn="l">
              <a:spcBef>
                <a:spcPts val="0"/>
              </a:spcBef>
              <a:spcAft>
                <a:spcPts val="0"/>
              </a:spcAft>
              <a:buSzPts val="1100"/>
              <a:buNone/>
            </a:pPr>
            <a:r>
              <a:rPr lang="en" sz="1200">
                <a:solidFill>
                  <a:schemeClr val="dk1"/>
                </a:solidFill>
                <a:latin typeface="Roboto"/>
                <a:ea typeface="Roboto"/>
                <a:cs typeface="Roboto"/>
                <a:sym typeface="Roboto"/>
              </a:rPr>
              <a:t>Our primary goal was to answer the following questions:</a:t>
            </a:r>
            <a:endParaRPr sz="1200">
              <a:solidFill>
                <a:schemeClr val="dk1"/>
              </a:solidFill>
              <a:latin typeface="Roboto"/>
              <a:ea typeface="Roboto"/>
              <a:cs typeface="Roboto"/>
              <a:sym typeface="Roboto"/>
            </a:endParaRPr>
          </a:p>
          <a:p>
            <a:pPr indent="-304800" lvl="0" marL="1371600" rtl="0" algn="l">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Do we earn more with education?</a:t>
            </a:r>
            <a:endParaRPr sz="1200">
              <a:solidFill>
                <a:schemeClr val="dk1"/>
              </a:solidFill>
              <a:latin typeface="Roboto"/>
              <a:ea typeface="Roboto"/>
              <a:cs typeface="Roboto"/>
              <a:sym typeface="Roboto"/>
            </a:endParaRPr>
          </a:p>
          <a:p>
            <a:pPr indent="-304800" lvl="0" marL="1371600" rtl="0" algn="l">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Does it vary by gender?</a:t>
            </a:r>
            <a:endParaRPr sz="1200">
              <a:solidFill>
                <a:schemeClr val="dk1"/>
              </a:solidFill>
              <a:latin typeface="Roboto"/>
              <a:ea typeface="Roboto"/>
              <a:cs typeface="Roboto"/>
              <a:sym typeface="Roboto"/>
            </a:endParaRPr>
          </a:p>
          <a:p>
            <a:pPr indent="0" lvl="0" marL="0" rtl="0" algn="l">
              <a:spcBef>
                <a:spcPts val="0"/>
              </a:spcBef>
              <a:spcAft>
                <a:spcPts val="0"/>
              </a:spcAft>
              <a:buSzPts val="1100"/>
              <a:buNone/>
            </a:pPr>
            <a:r>
              <a:t/>
            </a:r>
            <a:endParaRPr sz="1200">
              <a:solidFill>
                <a:schemeClr val="dk1"/>
              </a:solidFill>
              <a:latin typeface="Roboto"/>
              <a:ea typeface="Roboto"/>
              <a:cs typeface="Roboto"/>
              <a:sym typeface="Roboto"/>
            </a:endParaRPr>
          </a:p>
          <a:p>
            <a:pPr indent="0" lvl="0" marL="0" rtl="0" algn="l">
              <a:lnSpc>
                <a:spcPct val="146668"/>
              </a:lnSpc>
              <a:spcBef>
                <a:spcPts val="0"/>
              </a:spcBef>
              <a:spcAft>
                <a:spcPts val="30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da57ca543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2da57ca5431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Talk Track:</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EDA Approach</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We leveraged a US Bureau of Labor Statistics data set, spanning twenty-three years with salary, education, and gender as parameters.</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The specific questions we wanted to touch upon were:</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-Has the gender pay gap improved over the years?  Does it vary by education level?</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-Does wage growth vary by gender?</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Methodology</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We took the standard approach, kicking off with project ideation, and spending a bit of time sourcing data &amp; </a:t>
            </a:r>
            <a:r>
              <a:rPr lang="en" sz="1150">
                <a:solidFill>
                  <a:srgbClr val="1D1C1D"/>
                </a:solidFill>
                <a:highlight>
                  <a:srgbClr val="F8F8F8"/>
                </a:highlight>
              </a:rPr>
              <a:t>transforming it to net out to two usable CSV files.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We then looked to quickly assess feasibility of our data set to derive preliminary insights.  Once we felt comfortable with our data set, we proceeded to leverage tools available (Power BI, Python) to build/code visualizations.</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We took both a top-down, bottom-up approach to come up with a narrative, synthesizing information/charts, and ensuring they answer the questions we set out to address.</a:t>
            </a:r>
            <a:endParaRPr sz="1150">
              <a:solidFill>
                <a:srgbClr val="1D1C1D"/>
              </a:solidFill>
              <a:highlight>
                <a:srgbClr val="F8F8F8"/>
              </a:highlight>
            </a:endParaRPr>
          </a:p>
          <a:p>
            <a:pPr indent="0" lvl="0" marL="0" rtl="0" algn="l">
              <a:spcBef>
                <a:spcPts val="0"/>
              </a:spcBef>
              <a:spcAft>
                <a:spcPts val="0"/>
              </a:spcAft>
              <a:buClr>
                <a:schemeClr val="dk1"/>
              </a:buClr>
              <a:buSzPts val="1100"/>
              <a:buFont typeface="Arial"/>
              <a:buNone/>
            </a:pPr>
            <a:r>
              <a:t/>
            </a:r>
            <a:endParaRPr sz="1150">
              <a:solidFill>
                <a:srgbClr val="1D1C1D"/>
              </a:solidFill>
              <a:highlight>
                <a:srgbClr val="F8F8F8"/>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da57ca543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2da57ca5431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Talk Track: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 see that you do earn more with increased levels of educations.  We also see that this is true for both men and women.  What we do notice is that there is a pay gap that exists between  men and women.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However, as we see in the trended charts, both male and female pay is directionally aligned across all education levels.  In fact, we have confirmation that there is near perfect correlation between men and women pay.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Implication is that there is opportunity to right size pay for women by bringing awareness to pay gaps at critical steps in one’s career.  For example, programs that bring awareness to pay levels for women entering the workforce (e.g., analyst classes at financial institutions) could help </a:t>
            </a:r>
            <a:r>
              <a:rPr lang="en"/>
              <a:t>narrow the pay gap</a:t>
            </a:r>
            <a:r>
              <a:rPr lang="en"/>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db2049ec60_2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db2049ec60_2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Talk Track: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gender gap has been fairly consistent over the past twenty-three years, with women earning within the range of $0.70-$0.80 per every dollar men make across all education levels.  An interesting, and perhaps expected, observation is that the gender gap is noticeably greater for Advanced Degree.  This is most likely the result of compensation packages for more specialty roles (e.g., C-suite, etc.) being more subjective with a broader range of pay than more junior/standard roles where compensation tables are more structured/rigid.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Implication here is that with more women getting higher education and more equipped to be hired to specialty/C-suite roles, effort is needed to bring awareness to the gender pay gap and ensure we make strides to bridge the gap.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db7bddb68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db7bddb68f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Talk Track: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 interesting observation is the noticeable variance between genders in 2020 (noted by the </a:t>
            </a:r>
            <a:r>
              <a:rPr lang="en"/>
              <a:t>asterisk).  This variance is most likely attributed to the salary history ban that was instituted in New York, </a:t>
            </a:r>
            <a:r>
              <a:rPr lang="en"/>
              <a:t>prohibiting employers from asking prospective or current employees about their salary history and compensation.  Intent of this ban aimed at narrowing the gender wage gap in New York.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Implication here is that there is opportunity to make change in efforts to get to pay parity.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da57ca543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2da57ca5431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Talk Track: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summary:</a:t>
            </a:r>
            <a:endParaRPr/>
          </a:p>
          <a:p>
            <a:pPr indent="0" lvl="0" marL="0" rtl="0" algn="l">
              <a:lnSpc>
                <a:spcPct val="100000"/>
              </a:lnSpc>
              <a:spcBef>
                <a:spcPts val="0"/>
              </a:spcBef>
              <a:spcAft>
                <a:spcPts val="0"/>
              </a:spcAft>
              <a:buSzPts val="1100"/>
              <a:buNone/>
            </a:pPr>
            <a:r>
              <a:t/>
            </a:r>
            <a:endParaRPr sz="10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a:solidFill>
                  <a:schemeClr val="dk1"/>
                </a:solidFill>
                <a:latin typeface="Roboto"/>
                <a:ea typeface="Roboto"/>
                <a:cs typeface="Roboto"/>
                <a:sym typeface="Roboto"/>
              </a:rPr>
              <a:t>-B</a:t>
            </a:r>
            <a:r>
              <a:rPr lang="en">
                <a:solidFill>
                  <a:schemeClr val="dk1"/>
                </a:solidFill>
                <a:latin typeface="Roboto"/>
                <a:ea typeface="Roboto"/>
                <a:cs typeface="Roboto"/>
                <a:sym typeface="Roboto"/>
              </a:rPr>
              <a:t>oth men &amp; women earn more with increased education; While there is a noticeable gender gap in pay between men &amp; women, pay across both genders are directionally aligned across all education levels</a:t>
            </a:r>
            <a:endParaRPr>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000">
                <a:solidFill>
                  <a:schemeClr val="dk1"/>
                </a:solidFill>
                <a:latin typeface="Roboto"/>
                <a:ea typeface="Roboto"/>
                <a:cs typeface="Roboto"/>
                <a:sym typeface="Roboto"/>
              </a:rPr>
              <a:t>-</a:t>
            </a:r>
            <a:r>
              <a:rPr lang="en"/>
              <a:t>G</a:t>
            </a:r>
            <a:r>
              <a:rPr lang="en"/>
              <a:t>ender gap is fairly consistent ($0.70/$0.80 F : $1 M), with greater gender imparity for Advanced Degree (compared to lower education levels)</a:t>
            </a:r>
            <a:endParaRPr/>
          </a:p>
          <a:p>
            <a:pPr indent="0" lvl="0" marL="0" rtl="0" algn="l">
              <a:lnSpc>
                <a:spcPct val="100000"/>
              </a:lnSpc>
              <a:spcBef>
                <a:spcPts val="0"/>
              </a:spcBef>
              <a:spcAft>
                <a:spcPts val="0"/>
              </a:spcAft>
              <a:buSzPts val="1100"/>
              <a:buNone/>
            </a:pPr>
            <a:r>
              <a:rPr lang="en"/>
              <a:t>-</a:t>
            </a:r>
            <a:r>
              <a:rPr lang="en"/>
              <a:t>Further, w</a:t>
            </a:r>
            <a:r>
              <a:rPr lang="en"/>
              <a:t>age growth seems to be generally aligned across genders, perhaps lagged for females across lower education levels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Based on the findings of this analysis, we identified some follow-up opportunities:</a:t>
            </a:r>
            <a:endParaRPr/>
          </a:p>
          <a:p>
            <a:pPr indent="-298450" lvl="0" marL="457200" rtl="0" algn="l">
              <a:lnSpc>
                <a:spcPct val="100000"/>
              </a:lnSpc>
              <a:spcBef>
                <a:spcPts val="0"/>
              </a:spcBef>
              <a:spcAft>
                <a:spcPts val="0"/>
              </a:spcAft>
              <a:buSzPts val="1100"/>
              <a:buAutoNum type="arabicPeriod"/>
            </a:pPr>
            <a:r>
              <a:rPr lang="en"/>
              <a:t>Analyze additional data dimensions to get more granular insights</a:t>
            </a:r>
            <a:endParaRPr/>
          </a:p>
          <a:p>
            <a:pPr indent="-298450" lvl="0" marL="457200" rtl="0" algn="l">
              <a:lnSpc>
                <a:spcPct val="100000"/>
              </a:lnSpc>
              <a:spcBef>
                <a:spcPts val="0"/>
              </a:spcBef>
              <a:spcAft>
                <a:spcPts val="0"/>
              </a:spcAft>
              <a:buSzPts val="1100"/>
              <a:buAutoNum type="arabicPeriod"/>
            </a:pPr>
            <a:r>
              <a:rPr lang="en"/>
              <a:t>Build a model to forecast pay trends by various </a:t>
            </a:r>
            <a:r>
              <a:rPr lang="en"/>
              <a:t>segments</a:t>
            </a:r>
            <a:r>
              <a:rPr lang="en"/>
              <a:t> to help bring awareness towards more effort needed to achieve pay equity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db2049ec60_2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2db2049ec60_2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Questions?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36"/>
          <p:cNvSpPr txBox="1"/>
          <p:nvPr>
            <p:ph type="ctrTitle"/>
          </p:nvPr>
        </p:nvSpPr>
        <p:spPr>
          <a:xfrm>
            <a:off x="710280" y="536650"/>
            <a:ext cx="4918200" cy="205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500"/>
              <a:buNone/>
              <a:defRPr sz="4500"/>
            </a:lvl1pPr>
            <a:lvl2pPr lvl="1" algn="l">
              <a:lnSpc>
                <a:spcPct val="100000"/>
              </a:lnSpc>
              <a:spcBef>
                <a:spcPts val="0"/>
              </a:spcBef>
              <a:spcAft>
                <a:spcPts val="0"/>
              </a:spcAft>
              <a:buSzPts val="4500"/>
              <a:buNone/>
              <a:defRPr sz="4500"/>
            </a:lvl2pPr>
            <a:lvl3pPr lvl="2" algn="l">
              <a:lnSpc>
                <a:spcPct val="100000"/>
              </a:lnSpc>
              <a:spcBef>
                <a:spcPts val="0"/>
              </a:spcBef>
              <a:spcAft>
                <a:spcPts val="0"/>
              </a:spcAft>
              <a:buSzPts val="4500"/>
              <a:buNone/>
              <a:defRPr sz="4500"/>
            </a:lvl3pPr>
            <a:lvl4pPr lvl="3" algn="l">
              <a:lnSpc>
                <a:spcPct val="100000"/>
              </a:lnSpc>
              <a:spcBef>
                <a:spcPts val="0"/>
              </a:spcBef>
              <a:spcAft>
                <a:spcPts val="0"/>
              </a:spcAft>
              <a:buSzPts val="4500"/>
              <a:buNone/>
              <a:defRPr sz="4500"/>
            </a:lvl4pPr>
            <a:lvl5pPr lvl="4" algn="l">
              <a:lnSpc>
                <a:spcPct val="100000"/>
              </a:lnSpc>
              <a:spcBef>
                <a:spcPts val="0"/>
              </a:spcBef>
              <a:spcAft>
                <a:spcPts val="0"/>
              </a:spcAft>
              <a:buSzPts val="4500"/>
              <a:buNone/>
              <a:defRPr sz="4500"/>
            </a:lvl5pPr>
            <a:lvl6pPr lvl="5" algn="l">
              <a:lnSpc>
                <a:spcPct val="100000"/>
              </a:lnSpc>
              <a:spcBef>
                <a:spcPts val="0"/>
              </a:spcBef>
              <a:spcAft>
                <a:spcPts val="0"/>
              </a:spcAft>
              <a:buSzPts val="4500"/>
              <a:buNone/>
              <a:defRPr sz="4500"/>
            </a:lvl6pPr>
            <a:lvl7pPr lvl="6" algn="l">
              <a:lnSpc>
                <a:spcPct val="100000"/>
              </a:lnSpc>
              <a:spcBef>
                <a:spcPts val="0"/>
              </a:spcBef>
              <a:spcAft>
                <a:spcPts val="0"/>
              </a:spcAft>
              <a:buSzPts val="4500"/>
              <a:buNone/>
              <a:defRPr sz="4500"/>
            </a:lvl7pPr>
            <a:lvl8pPr lvl="7" algn="l">
              <a:lnSpc>
                <a:spcPct val="100000"/>
              </a:lnSpc>
              <a:spcBef>
                <a:spcPts val="0"/>
              </a:spcBef>
              <a:spcAft>
                <a:spcPts val="0"/>
              </a:spcAft>
              <a:buSzPts val="4500"/>
              <a:buNone/>
              <a:defRPr sz="4500"/>
            </a:lvl8pPr>
            <a:lvl9pPr lvl="8" algn="l">
              <a:lnSpc>
                <a:spcPct val="100000"/>
              </a:lnSpc>
              <a:spcBef>
                <a:spcPts val="0"/>
              </a:spcBef>
              <a:spcAft>
                <a:spcPts val="0"/>
              </a:spcAft>
              <a:buSzPts val="4500"/>
              <a:buNone/>
              <a:defRPr sz="4500"/>
            </a:lvl9pPr>
          </a:lstStyle>
          <a:p/>
        </p:txBody>
      </p:sp>
      <p:sp>
        <p:nvSpPr>
          <p:cNvPr id="10" name="Google Shape;10;p36"/>
          <p:cNvSpPr txBox="1"/>
          <p:nvPr>
            <p:ph idx="1" type="subTitle"/>
          </p:nvPr>
        </p:nvSpPr>
        <p:spPr>
          <a:xfrm>
            <a:off x="710275" y="2589250"/>
            <a:ext cx="4918200" cy="536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sz="20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4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3" name="Google Shape;43;p4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4" name="Google Shape;44;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 name="Shape 11"/>
        <p:cNvGrpSpPr/>
        <p:nvPr/>
      </p:nvGrpSpPr>
      <p:grpSpPr>
        <a:xfrm>
          <a:off x="0" y="0"/>
          <a:ext cx="0" cy="0"/>
          <a:chOff x="0" y="0"/>
          <a:chExt cx="0" cy="0"/>
        </a:xfrm>
      </p:grpSpPr>
      <p:sp>
        <p:nvSpPr>
          <p:cNvPr id="12" name="Google Shape;12;p37"/>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5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4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1"/>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18" name="Google Shape;18;p41"/>
          <p:cNvSpPr txBox="1"/>
          <p:nvPr>
            <p:ph idx="1" type="body"/>
          </p:nvPr>
        </p:nvSpPr>
        <p:spPr>
          <a:xfrm>
            <a:off x="483675" y="1031250"/>
            <a:ext cx="8203200" cy="3696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42"/>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p:txBody>
      </p:sp>
      <p:sp>
        <p:nvSpPr>
          <p:cNvPr id="22" name="Google Shape;22;p4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4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4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7" name="Google Shape;27;p4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 name="Google Shape;2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4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1" name="Google Shape;31;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5" name="Google Shape;35;p4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4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7" name="Google Shape;3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0" name="Google Shape;40;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1pPr>
            <a:lvl2pPr lvl="1"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2pPr>
            <a:lvl3pPr lvl="2"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3pPr>
            <a:lvl4pPr lvl="3"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4pPr>
            <a:lvl5pPr lvl="4"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5pPr>
            <a:lvl6pPr lvl="5"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6pPr>
            <a:lvl7pPr lvl="6"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7pPr>
            <a:lvl8pPr lvl="7"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8pPr>
            <a:lvl9pPr lvl="8" marR="0" rtl="0" algn="l">
              <a:lnSpc>
                <a:spcPct val="100000"/>
              </a:lnSpc>
              <a:spcBef>
                <a:spcPts val="0"/>
              </a:spcBef>
              <a:spcAft>
                <a:spcPts val="0"/>
              </a:spcAft>
              <a:buClr>
                <a:srgbClr val="000000"/>
              </a:buClr>
              <a:buSzPts val="2500"/>
              <a:buFont typeface="Fira Sans Extra Condensed Medium"/>
              <a:buNone/>
              <a:defRPr b="0" i="0" sz="2500" u="none" cap="none" strike="noStrike">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7" name="Google Shape;7;p35"/>
          <p:cNvSpPr txBox="1"/>
          <p:nvPr>
            <p:ph idx="1" type="body"/>
          </p:nvPr>
        </p:nvSpPr>
        <p:spPr>
          <a:xfrm>
            <a:off x="483675" y="1031250"/>
            <a:ext cx="8203200" cy="36969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Roboto"/>
              <a:buChar char="●"/>
              <a:defRPr b="0" i="0" sz="1800" u="none" cap="none" strike="noStrike">
                <a:solidFill>
                  <a:srgbClr val="000000"/>
                </a:solidFill>
                <a:latin typeface="Roboto"/>
                <a:ea typeface="Roboto"/>
                <a:cs typeface="Roboto"/>
                <a:sym typeface="Roboto"/>
              </a:defRPr>
            </a:lvl1pPr>
            <a:lvl2pPr indent="-317500" lvl="1" marL="9144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15000"/>
              </a:lnSpc>
              <a:spcBef>
                <a:spcPts val="16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15000"/>
              </a:lnSpc>
              <a:spcBef>
                <a:spcPts val="1600"/>
              </a:spcBef>
              <a:spcAft>
                <a:spcPts val="16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88">
          <p15:clr>
            <a:srgbClr val="EA4335"/>
          </p15:clr>
        </p15:guide>
        <p15:guide id="4" pos="5472">
          <p15:clr>
            <a:srgbClr val="EA4335"/>
          </p15:clr>
        </p15:guide>
        <p15:guide id="5" orient="horz" pos="262">
          <p15:clr>
            <a:srgbClr val="EA4335"/>
          </p15:clr>
        </p15:guide>
        <p15:guide id="6" orient="horz" pos="297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4.pn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
          <p:cNvSpPr txBox="1"/>
          <p:nvPr>
            <p:ph type="ctrTitle"/>
          </p:nvPr>
        </p:nvSpPr>
        <p:spPr>
          <a:xfrm>
            <a:off x="965100" y="1011225"/>
            <a:ext cx="7213800" cy="90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500"/>
              <a:buNone/>
            </a:pPr>
            <a:r>
              <a:rPr lang="en" sz="2300">
                <a:solidFill>
                  <a:schemeClr val="accent1"/>
                </a:solidFill>
              </a:rPr>
              <a:t>AI Bootcamp</a:t>
            </a:r>
            <a:endParaRPr sz="2300">
              <a:solidFill>
                <a:schemeClr val="accent1"/>
              </a:solidFill>
            </a:endParaRPr>
          </a:p>
          <a:p>
            <a:pPr indent="0" lvl="0" marL="0" rtl="0" algn="ctr">
              <a:lnSpc>
                <a:spcPct val="100000"/>
              </a:lnSpc>
              <a:spcBef>
                <a:spcPts val="0"/>
              </a:spcBef>
              <a:spcAft>
                <a:spcPts val="0"/>
              </a:spcAft>
              <a:buSzPts val="4500"/>
              <a:buNone/>
            </a:pPr>
            <a:r>
              <a:t/>
            </a:r>
            <a:endParaRPr b="1" sz="700">
              <a:solidFill>
                <a:schemeClr val="accent1"/>
              </a:solidFill>
              <a:latin typeface="Fira Sans Extra Condensed"/>
              <a:ea typeface="Fira Sans Extra Condensed"/>
              <a:cs typeface="Fira Sans Extra Condensed"/>
              <a:sym typeface="Fira Sans Extra Condensed"/>
            </a:endParaRPr>
          </a:p>
          <a:p>
            <a:pPr indent="0" lvl="0" marL="0" rtl="0" algn="ctr">
              <a:lnSpc>
                <a:spcPct val="100000"/>
              </a:lnSpc>
              <a:spcBef>
                <a:spcPts val="0"/>
              </a:spcBef>
              <a:spcAft>
                <a:spcPts val="0"/>
              </a:spcAft>
              <a:buSzPts val="4500"/>
              <a:buNone/>
            </a:pPr>
            <a:r>
              <a:rPr b="1" lang="en" sz="3800">
                <a:solidFill>
                  <a:schemeClr val="accent1"/>
                </a:solidFill>
                <a:latin typeface="Fira Sans Extra Condensed"/>
                <a:ea typeface="Fira Sans Extra Condensed"/>
                <a:cs typeface="Fira Sans Extra Condensed"/>
                <a:sym typeface="Fira Sans Extra Condensed"/>
              </a:rPr>
              <a:t>Impact of Education on Pay and </a:t>
            </a:r>
            <a:endParaRPr b="1" sz="3800">
              <a:solidFill>
                <a:schemeClr val="accent1"/>
              </a:solidFill>
              <a:latin typeface="Fira Sans Extra Condensed"/>
              <a:ea typeface="Fira Sans Extra Condensed"/>
              <a:cs typeface="Fira Sans Extra Condensed"/>
              <a:sym typeface="Fira Sans Extra Condensed"/>
            </a:endParaRPr>
          </a:p>
          <a:p>
            <a:pPr indent="0" lvl="0" marL="0" rtl="0" algn="ctr">
              <a:lnSpc>
                <a:spcPct val="100000"/>
              </a:lnSpc>
              <a:spcBef>
                <a:spcPts val="0"/>
              </a:spcBef>
              <a:spcAft>
                <a:spcPts val="0"/>
              </a:spcAft>
              <a:buSzPts val="4500"/>
              <a:buNone/>
            </a:pPr>
            <a:r>
              <a:rPr b="1" lang="en" sz="3800">
                <a:solidFill>
                  <a:schemeClr val="accent1"/>
                </a:solidFill>
                <a:latin typeface="Fira Sans Extra Condensed"/>
                <a:ea typeface="Fira Sans Extra Condensed"/>
                <a:cs typeface="Fira Sans Extra Condensed"/>
                <a:sym typeface="Fira Sans Extra Condensed"/>
              </a:rPr>
              <a:t>the Gender Gap</a:t>
            </a:r>
            <a:endParaRPr b="1" sz="3800">
              <a:solidFill>
                <a:schemeClr val="accent1"/>
              </a:solidFill>
              <a:latin typeface="Fira Sans Extra Condensed"/>
              <a:ea typeface="Fira Sans Extra Condensed"/>
              <a:cs typeface="Fira Sans Extra Condensed"/>
              <a:sym typeface="Fira Sans Extra Condensed"/>
            </a:endParaRPr>
          </a:p>
          <a:p>
            <a:pPr indent="0" lvl="0" marL="0" rtl="0" algn="ctr">
              <a:lnSpc>
                <a:spcPct val="100000"/>
              </a:lnSpc>
              <a:spcBef>
                <a:spcPts val="0"/>
              </a:spcBef>
              <a:spcAft>
                <a:spcPts val="0"/>
              </a:spcAft>
              <a:buSzPts val="4500"/>
              <a:buNone/>
            </a:pPr>
            <a:r>
              <a:t/>
            </a:r>
            <a:endParaRPr b="1" sz="2600">
              <a:solidFill>
                <a:schemeClr val="accent1"/>
              </a:solidFill>
              <a:latin typeface="Fira Sans Extra Condensed"/>
              <a:ea typeface="Fira Sans Extra Condensed"/>
              <a:cs typeface="Fira Sans Extra Condensed"/>
              <a:sym typeface="Fira Sans Extra Condensed"/>
            </a:endParaRPr>
          </a:p>
          <a:p>
            <a:pPr indent="0" lvl="0" marL="0" rtl="0" algn="ctr">
              <a:lnSpc>
                <a:spcPct val="100000"/>
              </a:lnSpc>
              <a:spcBef>
                <a:spcPts val="0"/>
              </a:spcBef>
              <a:spcAft>
                <a:spcPts val="0"/>
              </a:spcAft>
              <a:buSzPts val="4500"/>
              <a:buNone/>
            </a:pPr>
            <a:r>
              <a:rPr lang="en" sz="1500">
                <a:solidFill>
                  <a:schemeClr val="accent1"/>
                </a:solidFill>
              </a:rPr>
              <a:t>Project 1 - Team 10</a:t>
            </a:r>
            <a:endParaRPr sz="1500">
              <a:solidFill>
                <a:schemeClr val="accent1"/>
              </a:solidFill>
            </a:endParaRPr>
          </a:p>
        </p:txBody>
      </p:sp>
      <p:sp>
        <p:nvSpPr>
          <p:cNvPr id="52" name="Google Shape;52;p1"/>
          <p:cNvSpPr txBox="1"/>
          <p:nvPr>
            <p:ph idx="1" type="subTitle"/>
          </p:nvPr>
        </p:nvSpPr>
        <p:spPr>
          <a:xfrm>
            <a:off x="1724988" y="2766388"/>
            <a:ext cx="5694000" cy="37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 sz="1100">
                <a:solidFill>
                  <a:schemeClr val="accent1"/>
                </a:solidFill>
              </a:rPr>
              <a:t>May 16, 2024</a:t>
            </a:r>
            <a:endParaRPr sz="1100">
              <a:solidFill>
                <a:schemeClr val="accent1"/>
              </a:solidFill>
            </a:endParaRPr>
          </a:p>
        </p:txBody>
      </p:sp>
      <p:grpSp>
        <p:nvGrpSpPr>
          <p:cNvPr id="53" name="Google Shape;53;p1"/>
          <p:cNvGrpSpPr/>
          <p:nvPr/>
        </p:nvGrpSpPr>
        <p:grpSpPr>
          <a:xfrm>
            <a:off x="40" y="3230078"/>
            <a:ext cx="9143889" cy="1882830"/>
            <a:chOff x="711150" y="1559663"/>
            <a:chExt cx="7721575" cy="2350012"/>
          </a:xfrm>
        </p:grpSpPr>
        <p:sp>
          <p:nvSpPr>
            <p:cNvPr id="54" name="Google Shape;54;p1"/>
            <p:cNvSpPr/>
            <p:nvPr/>
          </p:nvSpPr>
          <p:spPr>
            <a:xfrm>
              <a:off x="711150" y="1595125"/>
              <a:ext cx="7721575" cy="2314550"/>
            </a:xfrm>
            <a:custGeom>
              <a:rect b="b" l="l" r="r" t="t"/>
              <a:pathLst>
                <a:path extrusionOk="0" h="92582" w="308863">
                  <a:moveTo>
                    <a:pt x="0" y="92445"/>
                  </a:moveTo>
                  <a:lnTo>
                    <a:pt x="24529" y="34740"/>
                  </a:lnTo>
                  <a:lnTo>
                    <a:pt x="73382" y="80857"/>
                  </a:lnTo>
                  <a:lnTo>
                    <a:pt x="97740" y="23146"/>
                  </a:lnTo>
                  <a:lnTo>
                    <a:pt x="122133" y="46302"/>
                  </a:lnTo>
                  <a:lnTo>
                    <a:pt x="146543" y="0"/>
                  </a:lnTo>
                  <a:lnTo>
                    <a:pt x="195411" y="69356"/>
                  </a:lnTo>
                  <a:lnTo>
                    <a:pt x="219734" y="57794"/>
                  </a:lnTo>
                  <a:lnTo>
                    <a:pt x="244161" y="80952"/>
                  </a:lnTo>
                  <a:lnTo>
                    <a:pt x="268621" y="11652"/>
                  </a:lnTo>
                  <a:lnTo>
                    <a:pt x="293020" y="44"/>
                  </a:lnTo>
                  <a:lnTo>
                    <a:pt x="308863" y="92582"/>
                  </a:lnTo>
                </a:path>
              </a:pathLst>
            </a:custGeom>
            <a:noFill/>
            <a:ln cap="flat" cmpd="sng" w="1905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 name="Google Shape;55;p1"/>
            <p:cNvSpPr/>
            <p:nvPr/>
          </p:nvSpPr>
          <p:spPr>
            <a:xfrm>
              <a:off x="1287538" y="2426363"/>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
            <p:cNvSpPr/>
            <p:nvPr/>
          </p:nvSpPr>
          <p:spPr>
            <a:xfrm>
              <a:off x="1897863" y="3003575"/>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
            <p:cNvSpPr/>
            <p:nvPr/>
          </p:nvSpPr>
          <p:spPr>
            <a:xfrm>
              <a:off x="2508163" y="358078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
            <p:cNvSpPr/>
            <p:nvPr/>
          </p:nvSpPr>
          <p:spPr>
            <a:xfrm>
              <a:off x="3118475" y="21377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
            <p:cNvSpPr/>
            <p:nvPr/>
          </p:nvSpPr>
          <p:spPr>
            <a:xfrm>
              <a:off x="3728788" y="2714950"/>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
            <p:cNvSpPr/>
            <p:nvPr/>
          </p:nvSpPr>
          <p:spPr>
            <a:xfrm>
              <a:off x="4339088" y="15599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
            <p:cNvSpPr/>
            <p:nvPr/>
          </p:nvSpPr>
          <p:spPr>
            <a:xfrm>
              <a:off x="4949400" y="2426363"/>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
            <p:cNvSpPr/>
            <p:nvPr/>
          </p:nvSpPr>
          <p:spPr>
            <a:xfrm>
              <a:off x="5559713" y="3292175"/>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
            <p:cNvSpPr/>
            <p:nvPr/>
          </p:nvSpPr>
          <p:spPr>
            <a:xfrm>
              <a:off x="6170025" y="30069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
            <p:cNvSpPr/>
            <p:nvPr/>
          </p:nvSpPr>
          <p:spPr>
            <a:xfrm>
              <a:off x="6780338" y="3580775"/>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
            <p:cNvSpPr/>
            <p:nvPr/>
          </p:nvSpPr>
          <p:spPr>
            <a:xfrm>
              <a:off x="7390650" y="1849138"/>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
            <p:cNvSpPr/>
            <p:nvPr/>
          </p:nvSpPr>
          <p:spPr>
            <a:xfrm>
              <a:off x="8006675" y="1559663"/>
              <a:ext cx="71400" cy="714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 name="Google Shape;67;p1"/>
          <p:cNvGrpSpPr/>
          <p:nvPr/>
        </p:nvGrpSpPr>
        <p:grpSpPr>
          <a:xfrm>
            <a:off x="40" y="2921189"/>
            <a:ext cx="9143493" cy="2184936"/>
            <a:chOff x="710288" y="2137750"/>
            <a:chExt cx="7723197" cy="1803050"/>
          </a:xfrm>
        </p:grpSpPr>
        <p:sp>
          <p:nvSpPr>
            <p:cNvPr id="68" name="Google Shape;68;p1"/>
            <p:cNvSpPr/>
            <p:nvPr/>
          </p:nvSpPr>
          <p:spPr>
            <a:xfrm>
              <a:off x="710288" y="2172905"/>
              <a:ext cx="7723197" cy="1739465"/>
            </a:xfrm>
            <a:custGeom>
              <a:rect b="b" l="l" r="r" t="t"/>
              <a:pathLst>
                <a:path extrusionOk="0" h="48295" w="214429">
                  <a:moveTo>
                    <a:pt x="0" y="48101"/>
                  </a:moveTo>
                  <a:lnTo>
                    <a:pt x="17026" y="32099"/>
                  </a:lnTo>
                  <a:lnTo>
                    <a:pt x="33957" y="40100"/>
                  </a:lnTo>
                  <a:lnTo>
                    <a:pt x="50912" y="8072"/>
                  </a:lnTo>
                  <a:lnTo>
                    <a:pt x="67890" y="48077"/>
                  </a:lnTo>
                  <a:lnTo>
                    <a:pt x="84797" y="24003"/>
                  </a:lnTo>
                  <a:lnTo>
                    <a:pt x="101751" y="32099"/>
                  </a:lnTo>
                  <a:lnTo>
                    <a:pt x="118658" y="24122"/>
                  </a:lnTo>
                  <a:lnTo>
                    <a:pt x="135613" y="8025"/>
                  </a:lnTo>
                  <a:lnTo>
                    <a:pt x="152591" y="0"/>
                  </a:lnTo>
                  <a:lnTo>
                    <a:pt x="169522" y="24098"/>
                  </a:lnTo>
                  <a:lnTo>
                    <a:pt x="186500" y="32194"/>
                  </a:lnTo>
                  <a:lnTo>
                    <a:pt x="203611" y="16042"/>
                  </a:lnTo>
                  <a:lnTo>
                    <a:pt x="214429" y="48295"/>
                  </a:lnTo>
                </a:path>
              </a:pathLst>
            </a:custGeom>
            <a:noFill/>
            <a:ln cap="flat" cmpd="sng" w="1905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9" name="Google Shape;69;p1"/>
            <p:cNvSpPr/>
            <p:nvPr/>
          </p:nvSpPr>
          <p:spPr>
            <a:xfrm>
              <a:off x="8000975" y="2718588"/>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
            <p:cNvSpPr/>
            <p:nvPr/>
          </p:nvSpPr>
          <p:spPr>
            <a:xfrm>
              <a:off x="7390663" y="32921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
            <p:cNvSpPr/>
            <p:nvPr/>
          </p:nvSpPr>
          <p:spPr>
            <a:xfrm>
              <a:off x="6780325" y="30035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
            <p:cNvSpPr/>
            <p:nvPr/>
          </p:nvSpPr>
          <p:spPr>
            <a:xfrm>
              <a:off x="6170038" y="2137750"/>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
            <p:cNvSpPr/>
            <p:nvPr/>
          </p:nvSpPr>
          <p:spPr>
            <a:xfrm>
              <a:off x="5559700" y="2426363"/>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
            <p:cNvSpPr/>
            <p:nvPr/>
          </p:nvSpPr>
          <p:spPr>
            <a:xfrm>
              <a:off x="4949413" y="3006938"/>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
            <p:cNvSpPr/>
            <p:nvPr/>
          </p:nvSpPr>
          <p:spPr>
            <a:xfrm>
              <a:off x="4339088" y="32921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
            <p:cNvSpPr/>
            <p:nvPr/>
          </p:nvSpPr>
          <p:spPr>
            <a:xfrm>
              <a:off x="3728775" y="30035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
            <p:cNvSpPr/>
            <p:nvPr/>
          </p:nvSpPr>
          <p:spPr>
            <a:xfrm>
              <a:off x="3118475" y="3869400"/>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
            <p:cNvSpPr/>
            <p:nvPr/>
          </p:nvSpPr>
          <p:spPr>
            <a:xfrm>
              <a:off x="2508163" y="2426363"/>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
            <p:cNvSpPr/>
            <p:nvPr/>
          </p:nvSpPr>
          <p:spPr>
            <a:xfrm>
              <a:off x="1897850" y="3580775"/>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
            <p:cNvSpPr/>
            <p:nvPr/>
          </p:nvSpPr>
          <p:spPr>
            <a:xfrm>
              <a:off x="1287538" y="3292188"/>
              <a:ext cx="71400" cy="714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5" name="Shape 215"/>
        <p:cNvGrpSpPr/>
        <p:nvPr/>
      </p:nvGrpSpPr>
      <p:grpSpPr>
        <a:xfrm>
          <a:off x="0" y="0"/>
          <a:ext cx="0" cy="0"/>
          <a:chOff x="0" y="0"/>
          <a:chExt cx="0" cy="0"/>
        </a:xfrm>
      </p:grpSpPr>
      <p:sp>
        <p:nvSpPr>
          <p:cNvPr id="216" name="Google Shape;216;g2da57ca5431_0_876"/>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Conclusion &amp; Next Steps</a:t>
            </a:r>
            <a:endParaRPr>
              <a:solidFill>
                <a:srgbClr val="000000"/>
              </a:solidFill>
            </a:endParaRPr>
          </a:p>
        </p:txBody>
      </p:sp>
      <p:sp>
        <p:nvSpPr>
          <p:cNvPr id="217" name="Google Shape;217;g2da57ca5431_0_876"/>
          <p:cNvSpPr txBox="1"/>
          <p:nvPr/>
        </p:nvSpPr>
        <p:spPr>
          <a:xfrm>
            <a:off x="428775" y="1119275"/>
            <a:ext cx="8313000" cy="31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1D1C1D"/>
                </a:solidFill>
                <a:highlight>
                  <a:srgbClr val="F8F8F8"/>
                </a:highlight>
              </a:rPr>
              <a:t>Analysis Approach</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Data Profiling and Review:</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Understand the raw data by profiling the data and reviewing the published data dictionary.</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Opportunity Identification:</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Identify opportunities for analysis and prediction within the dataset.</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Data Preparation:</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Prepare data for analysis by reading relevant data using Pandas.</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Trend Identification:</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Identify trends in data using Matplotlib libraries.</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Insight Seeking:</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Seek insights from the data to inform decision-making.</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Prediction:</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Utilize Google's Colab and 'Prophet' to predict trends based on historical data.</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Conclusion Drawing:</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Draw conclusions based on the analysis and predictions to inform future actions.</a:t>
            </a:r>
            <a:endParaRPr sz="1150">
              <a:solidFill>
                <a:srgbClr val="1D1C1D"/>
              </a:solidFill>
              <a:highlight>
                <a:srgbClr val="F8F8F8"/>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1" name="Shape 221"/>
        <p:cNvGrpSpPr/>
        <p:nvPr/>
      </p:nvGrpSpPr>
      <p:grpSpPr>
        <a:xfrm>
          <a:off x="0" y="0"/>
          <a:ext cx="0" cy="0"/>
          <a:chOff x="0" y="0"/>
          <a:chExt cx="0" cy="0"/>
        </a:xfrm>
      </p:grpSpPr>
      <p:sp>
        <p:nvSpPr>
          <p:cNvPr id="222" name="Google Shape;222;g2da67320210_0_15"/>
          <p:cNvSpPr txBox="1"/>
          <p:nvPr>
            <p:ph type="title"/>
          </p:nvPr>
        </p:nvSpPr>
        <p:spPr>
          <a:xfrm>
            <a:off x="470400" y="68425"/>
            <a:ext cx="82032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Focus Areas of Analysis</a:t>
            </a:r>
            <a:endParaRPr/>
          </a:p>
        </p:txBody>
      </p:sp>
      <p:sp>
        <p:nvSpPr>
          <p:cNvPr id="223" name="Google Shape;223;g2da67320210_0_15"/>
          <p:cNvSpPr txBox="1"/>
          <p:nvPr/>
        </p:nvSpPr>
        <p:spPr>
          <a:xfrm>
            <a:off x="0" y="670900"/>
            <a:ext cx="9060900" cy="4299600"/>
          </a:xfrm>
          <a:prstGeom prst="rect">
            <a:avLst/>
          </a:prstGeom>
          <a:noFill/>
          <a:ln>
            <a:noFill/>
          </a:ln>
        </p:spPr>
        <p:txBody>
          <a:bodyPr anchorCtr="0" anchor="t" bIns="91425" lIns="91425" spcFirstLastPara="1" rIns="91425" wrap="square" tIns="91425">
            <a:spAutoFit/>
          </a:bodyPr>
          <a:lstStyle/>
          <a:p>
            <a:pPr indent="0" lvl="0" marL="190500" marR="190500" rtl="0" algn="l">
              <a:lnSpc>
                <a:spcPct val="146668"/>
              </a:lnSpc>
              <a:spcBef>
                <a:spcPts val="0"/>
              </a:spcBef>
              <a:spcAft>
                <a:spcPts val="0"/>
              </a:spcAft>
              <a:buNone/>
            </a:pPr>
            <a:r>
              <a:rPr lang="en" sz="1000">
                <a:solidFill>
                  <a:srgbClr val="1D1C1D"/>
                </a:solidFill>
                <a:highlight>
                  <a:srgbClr val="FFFFFF"/>
                </a:highlight>
              </a:rPr>
              <a:t>Despite encountering limitations in the quality of available data, the project team has strategically prioritized their efforts based on time and project constraints. The team's focus areas include:</a:t>
            </a:r>
            <a:endParaRPr sz="1000">
              <a:solidFill>
                <a:srgbClr val="1D1C1D"/>
              </a:solidFill>
              <a:highlight>
                <a:srgbClr val="FFFFFF"/>
              </a:highlight>
            </a:endParaRPr>
          </a:p>
          <a:p>
            <a:pPr indent="-228600" lvl="0" marL="9144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National Trends in Education Levels:</a:t>
            </a:r>
            <a:endParaRPr sz="1000">
              <a:solidFill>
                <a:srgbClr val="1D1C1D"/>
              </a:solidFill>
              <a:highlight>
                <a:srgbClr val="FFFFFF"/>
              </a:highlight>
            </a:endParaRPr>
          </a:p>
          <a:p>
            <a:pPr indent="-228600" lvl="0" marL="11811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Analyze trends across all education levels by degree or level of education, ethnicity, and sex.</a:t>
            </a:r>
            <a:endParaRPr sz="1000">
              <a:solidFill>
                <a:srgbClr val="1D1C1D"/>
              </a:solidFill>
              <a:highlight>
                <a:srgbClr val="FFFFFF"/>
              </a:highlight>
            </a:endParaRPr>
          </a:p>
          <a:p>
            <a:pPr indent="-228600" lvl="0" marL="11811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Compare these trends to levels of income to identify correlations and insights.</a:t>
            </a:r>
            <a:endParaRPr sz="1000">
              <a:solidFill>
                <a:srgbClr val="1D1C1D"/>
              </a:solidFill>
              <a:highlight>
                <a:srgbClr val="FFFFFF"/>
              </a:highlight>
            </a:endParaRPr>
          </a:p>
          <a:p>
            <a:pPr indent="-228600" lvl="0" marL="457200" marR="190500" rtl="0" algn="l">
              <a:lnSpc>
                <a:spcPct val="146668"/>
              </a:lnSpc>
              <a:spcBef>
                <a:spcPts val="0"/>
              </a:spcBef>
              <a:spcAft>
                <a:spcPts val="0"/>
              </a:spcAft>
              <a:buClr>
                <a:srgbClr val="1D1C1D"/>
              </a:buClr>
              <a:buSzPts val="1000"/>
              <a:buNone/>
            </a:pPr>
            <a:r>
              <a:t/>
            </a:r>
            <a:endParaRPr sz="1000">
              <a:solidFill>
                <a:srgbClr val="1D1C1D"/>
              </a:solidFill>
              <a:highlight>
                <a:srgbClr val="FFFFFF"/>
              </a:highlight>
            </a:endParaRPr>
          </a:p>
          <a:p>
            <a:pPr indent="-228600" lvl="0" marL="9144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Top Income Earners and Education Type:</a:t>
            </a:r>
            <a:endParaRPr sz="1000">
              <a:solidFill>
                <a:srgbClr val="1D1C1D"/>
              </a:solidFill>
              <a:highlight>
                <a:srgbClr val="FFFFFF"/>
              </a:highlight>
            </a:endParaRPr>
          </a:p>
          <a:p>
            <a:pPr indent="-228600" lvl="0" marL="11811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Explore the relationship between top income earners and their respective education types.</a:t>
            </a:r>
            <a:endParaRPr sz="1000">
              <a:solidFill>
                <a:srgbClr val="1D1C1D"/>
              </a:solidFill>
              <a:highlight>
                <a:srgbClr val="FFFFFF"/>
              </a:highlight>
            </a:endParaRPr>
          </a:p>
          <a:p>
            <a:pPr indent="-228600" lvl="0" marL="11811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Identify patterns and correlations to gain a deeper understanding of income generation across different educational backgrounds.</a:t>
            </a:r>
            <a:endParaRPr sz="1000">
              <a:solidFill>
                <a:srgbClr val="1D1C1D"/>
              </a:solidFill>
              <a:highlight>
                <a:srgbClr val="FFFFFF"/>
              </a:highlight>
            </a:endParaRPr>
          </a:p>
          <a:p>
            <a:pPr indent="0" lvl="0" marL="177800" marR="177800" rtl="0" algn="l">
              <a:lnSpc>
                <a:spcPct val="146668"/>
              </a:lnSpc>
              <a:spcBef>
                <a:spcPts val="0"/>
              </a:spcBef>
              <a:spcAft>
                <a:spcPts val="0"/>
              </a:spcAft>
              <a:buNone/>
            </a:pPr>
            <a:r>
              <a:rPr lang="en" sz="1000">
                <a:solidFill>
                  <a:srgbClr val="1D1C1D"/>
                </a:solidFill>
                <a:highlight>
                  <a:srgbClr val="FFFFFF"/>
                </a:highlight>
              </a:rPr>
              <a:t>Sebastian Fajardo</a:t>
            </a:r>
            <a:endParaRPr sz="1000">
              <a:solidFill>
                <a:srgbClr val="1D1C1D"/>
              </a:solidFill>
              <a:highlight>
                <a:srgbClr val="FFFFFF"/>
              </a:highlight>
            </a:endParaRPr>
          </a:p>
          <a:p>
            <a:pPr indent="-228600" lvl="0" marL="9144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Trends in Top 5 Education Avenues:</a:t>
            </a:r>
            <a:endParaRPr sz="1000">
              <a:solidFill>
                <a:srgbClr val="1D1C1D"/>
              </a:solidFill>
              <a:highlight>
                <a:srgbClr val="FFFFFF"/>
              </a:highlight>
            </a:endParaRPr>
          </a:p>
          <a:p>
            <a:pPr indent="-228600" lvl="0" marL="11811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Investigate trends in the top 5 education avenues or degrees over the specified timeframe.</a:t>
            </a:r>
            <a:endParaRPr sz="1000">
              <a:solidFill>
                <a:srgbClr val="1D1C1D"/>
              </a:solidFill>
              <a:highlight>
                <a:srgbClr val="FFFFFF"/>
              </a:highlight>
            </a:endParaRPr>
          </a:p>
          <a:p>
            <a:pPr indent="-228600" lvl="0" marL="11811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Assess the relative levels of income associated with these education paths to discern patterns and potential correlations.</a:t>
            </a:r>
            <a:endParaRPr sz="1000">
              <a:solidFill>
                <a:srgbClr val="1D1C1D"/>
              </a:solidFill>
              <a:highlight>
                <a:srgbClr val="FFFFFF"/>
              </a:highlight>
            </a:endParaRPr>
          </a:p>
          <a:p>
            <a:pPr indent="-228600" lvl="0" marL="9144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Income Potential by Sex and Ethnicity:</a:t>
            </a:r>
            <a:endParaRPr sz="1000">
              <a:solidFill>
                <a:srgbClr val="1D1C1D"/>
              </a:solidFill>
              <a:highlight>
                <a:srgbClr val="FFFFFF"/>
              </a:highlight>
            </a:endParaRPr>
          </a:p>
          <a:p>
            <a:pPr indent="-228600" lvl="0" marL="11811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Analyze income potential by sex and ethnicity within the context of education completion.</a:t>
            </a:r>
            <a:endParaRPr sz="1000">
              <a:solidFill>
                <a:srgbClr val="1D1C1D"/>
              </a:solidFill>
              <a:highlight>
                <a:srgbClr val="FFFFFF"/>
              </a:highlight>
            </a:endParaRPr>
          </a:p>
          <a:p>
            <a:pPr indent="-228600" lvl="0" marL="11811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Explore competitive dynamics within the education landscape to understand disparities and opportunities.</a:t>
            </a:r>
            <a:endParaRPr sz="1000">
              <a:solidFill>
                <a:srgbClr val="1D1C1D"/>
              </a:solidFill>
              <a:highlight>
                <a:srgbClr val="FFFFFF"/>
              </a:highlight>
            </a:endParaRPr>
          </a:p>
          <a:p>
            <a:pPr indent="-228600" lvl="0" marL="9144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Curve Fitting and Prediction for Unemployment Rates:</a:t>
            </a:r>
            <a:endParaRPr sz="1000">
              <a:solidFill>
                <a:srgbClr val="1D1C1D"/>
              </a:solidFill>
              <a:highlight>
                <a:srgbClr val="FFFFFF"/>
              </a:highlight>
            </a:endParaRPr>
          </a:p>
          <a:p>
            <a:pPr indent="-228600" lvl="0" marL="11811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Utilize curve fitting techniques to analyze historical unemployment rates.</a:t>
            </a:r>
            <a:endParaRPr sz="1000">
              <a:solidFill>
                <a:srgbClr val="1D1C1D"/>
              </a:solidFill>
              <a:highlight>
                <a:srgbClr val="FFFFFF"/>
              </a:highlight>
            </a:endParaRPr>
          </a:p>
          <a:p>
            <a:pPr indent="-228600" lvl="0" marL="1181100" marR="190500" rtl="0" algn="l">
              <a:lnSpc>
                <a:spcPct val="115000"/>
              </a:lnSpc>
              <a:spcBef>
                <a:spcPts val="0"/>
              </a:spcBef>
              <a:spcAft>
                <a:spcPts val="0"/>
              </a:spcAft>
              <a:buClr>
                <a:srgbClr val="1D1C1D"/>
              </a:buClr>
              <a:buSzPts val="1000"/>
              <a:buNone/>
            </a:pPr>
            <a:r>
              <a:rPr lang="en" sz="1000">
                <a:solidFill>
                  <a:srgbClr val="1D1C1D"/>
                </a:solidFill>
                <a:highlight>
                  <a:srgbClr val="FFFFFF"/>
                </a:highlight>
              </a:rPr>
              <a:t>Develop predictive models to forecast unemployment rates for the next 12-month period, enabling proactive decision-making and resource allocation.</a:t>
            </a:r>
            <a:endParaRPr sz="1000">
              <a:solidFill>
                <a:srgbClr val="1D1C1D"/>
              </a:solidFill>
              <a:highlight>
                <a:srgbClr val="FFFFFF"/>
              </a:highlight>
            </a:endParaRPr>
          </a:p>
          <a:p>
            <a:pPr indent="0" lvl="0" marL="190500" marR="190500" rtl="0" algn="l">
              <a:lnSpc>
                <a:spcPct val="146668"/>
              </a:lnSpc>
              <a:spcBef>
                <a:spcPts val="0"/>
              </a:spcBef>
              <a:spcAft>
                <a:spcPts val="0"/>
              </a:spcAft>
              <a:buNone/>
            </a:pPr>
            <a:r>
              <a:rPr lang="en" sz="1000">
                <a:solidFill>
                  <a:srgbClr val="1D1C1D"/>
                </a:solidFill>
                <a:highlight>
                  <a:srgbClr val="FFFFFF"/>
                </a:highlight>
              </a:rPr>
              <a:t>By focusing on these key areas, the project team aims to extract meaningful insights and actionable recommendations despite the challenges posed by the data quality and project constraints.</a:t>
            </a:r>
            <a:endParaRPr sz="1000">
              <a:solidFill>
                <a:srgbClr val="1D1C1D"/>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7" name="Shape 227"/>
        <p:cNvGrpSpPr/>
        <p:nvPr/>
      </p:nvGrpSpPr>
      <p:grpSpPr>
        <a:xfrm>
          <a:off x="0" y="0"/>
          <a:ext cx="0" cy="0"/>
          <a:chOff x="0" y="0"/>
          <a:chExt cx="0" cy="0"/>
        </a:xfrm>
      </p:grpSpPr>
      <p:sp>
        <p:nvSpPr>
          <p:cNvPr id="228" name="Google Shape;228;g2da67320210_0_22"/>
          <p:cNvSpPr txBox="1"/>
          <p:nvPr>
            <p:ph type="title"/>
          </p:nvPr>
        </p:nvSpPr>
        <p:spPr>
          <a:xfrm>
            <a:off x="483600" y="1302225"/>
            <a:ext cx="82032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8F8F8"/>
                </a:highlight>
                <a:latin typeface="Arial"/>
                <a:ea typeface="Arial"/>
                <a:cs typeface="Arial"/>
                <a:sym typeface="Arial"/>
              </a:rPr>
              <a:t>Missed Opportunities: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None/>
            </a:pPr>
            <a:r>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latin typeface="Arial"/>
                <a:ea typeface="Arial"/>
                <a:cs typeface="Arial"/>
                <a:sym typeface="Arial"/>
              </a:rPr>
              <a:t>Due to time constraints, we were unable to leverage the available data for expanding our analysis to include correlation studies. Additionally, we had intended to explore the impact of the Covid pandemic on the employment market; however, this investigation was not feasible within the current timeframe. These analyses will be deferred for future endeavors.</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None/>
            </a:pPr>
            <a:r>
              <a:rPr lang="en" sz="1150">
                <a:solidFill>
                  <a:srgbClr val="1D1C1D"/>
                </a:solidFill>
                <a:highlight>
                  <a:srgbClr val="F8F8F8"/>
                </a:highlight>
                <a:latin typeface="Arial"/>
                <a:ea typeface="Arial"/>
                <a:cs typeface="Arial"/>
                <a:sym typeface="Arial"/>
              </a:rPr>
              <a:t>To enhance our exploration of correlations between key variables, we recognize the need for additional data sources. Supplementing the labor department market data with demographic, income, or census data would enrich our analysis and provide a more comprehensive understanding of the factors influencing the employment landscape.</a:t>
            </a:r>
            <a:endParaRPr sz="1150">
              <a:solidFill>
                <a:srgbClr val="1D1C1D"/>
              </a:solidFill>
              <a:highlight>
                <a:srgbClr val="F8F8F8"/>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grpSp>
        <p:nvGrpSpPr>
          <p:cNvPr id="85" name="Google Shape;85;g2da57ca5431_0_3"/>
          <p:cNvGrpSpPr/>
          <p:nvPr/>
        </p:nvGrpSpPr>
        <p:grpSpPr>
          <a:xfrm>
            <a:off x="4572008" y="954898"/>
            <a:ext cx="7623319" cy="570890"/>
            <a:chOff x="710275" y="1728875"/>
            <a:chExt cx="1772700" cy="802375"/>
          </a:xfrm>
        </p:grpSpPr>
        <p:sp>
          <p:nvSpPr>
            <p:cNvPr id="86" name="Google Shape;86;g2da57ca5431_0_3"/>
            <p:cNvSpPr txBox="1"/>
            <p:nvPr/>
          </p:nvSpPr>
          <p:spPr>
            <a:xfrm>
              <a:off x="710275" y="1728875"/>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 sz="1700">
                  <a:solidFill>
                    <a:schemeClr val="accent1"/>
                  </a:solidFill>
                  <a:latin typeface="Fira Sans Extra Condensed Medium"/>
                  <a:ea typeface="Fira Sans Extra Condensed Medium"/>
                  <a:cs typeface="Fira Sans Extra Condensed Medium"/>
                  <a:sym typeface="Fira Sans Extra Condensed Medium"/>
                </a:rPr>
                <a:t>Executive Summary</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87" name="Google Shape;87;g2da57ca5431_0_3"/>
            <p:cNvSpPr txBox="1"/>
            <p:nvPr/>
          </p:nvSpPr>
          <p:spPr>
            <a:xfrm>
              <a:off x="710275" y="1982850"/>
              <a:ext cx="1772700"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Project scope defined, including project goals</a:t>
              </a:r>
              <a:endParaRPr b="0" i="0" sz="1200" u="none" cap="none" strike="noStrike">
                <a:solidFill>
                  <a:srgbClr val="434343"/>
                </a:solidFill>
                <a:latin typeface="Roboto"/>
                <a:ea typeface="Roboto"/>
                <a:cs typeface="Roboto"/>
                <a:sym typeface="Roboto"/>
              </a:endParaRPr>
            </a:p>
          </p:txBody>
        </p:sp>
      </p:grpSp>
      <p:grpSp>
        <p:nvGrpSpPr>
          <p:cNvPr id="88" name="Google Shape;88;g2da57ca5431_0_3"/>
          <p:cNvGrpSpPr/>
          <p:nvPr/>
        </p:nvGrpSpPr>
        <p:grpSpPr>
          <a:xfrm>
            <a:off x="4571995" y="1901773"/>
            <a:ext cx="7623319" cy="570890"/>
            <a:chOff x="710275" y="1728875"/>
            <a:chExt cx="1772700" cy="802375"/>
          </a:xfrm>
        </p:grpSpPr>
        <p:sp>
          <p:nvSpPr>
            <p:cNvPr id="89" name="Google Shape;89;g2da57ca5431_0_3"/>
            <p:cNvSpPr txBox="1"/>
            <p:nvPr/>
          </p:nvSpPr>
          <p:spPr>
            <a:xfrm>
              <a:off x="710275" y="1728875"/>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 sz="1700">
                  <a:solidFill>
                    <a:schemeClr val="accent1"/>
                  </a:solidFill>
                  <a:latin typeface="Fira Sans Extra Condensed Medium"/>
                  <a:ea typeface="Fira Sans Extra Condensed Medium"/>
                  <a:cs typeface="Fira Sans Extra Condensed Medium"/>
                  <a:sym typeface="Fira Sans Extra Condensed Medium"/>
                </a:rPr>
                <a:t>EDA Approach &amp; Methodology</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90" name="Google Shape;90;g2da57ca5431_0_3"/>
            <p:cNvSpPr txBox="1"/>
            <p:nvPr/>
          </p:nvSpPr>
          <p:spPr>
            <a:xfrm>
              <a:off x="710275" y="1982850"/>
              <a:ext cx="1772700"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Summary of project plan and exploratory data analysis process</a:t>
              </a:r>
              <a:endParaRPr b="0" i="0" sz="1200" u="none" cap="none" strike="noStrike">
                <a:solidFill>
                  <a:srgbClr val="434343"/>
                </a:solidFill>
                <a:latin typeface="Roboto"/>
                <a:ea typeface="Roboto"/>
                <a:cs typeface="Roboto"/>
                <a:sym typeface="Roboto"/>
              </a:endParaRPr>
            </a:p>
          </p:txBody>
        </p:sp>
      </p:grpSp>
      <p:grpSp>
        <p:nvGrpSpPr>
          <p:cNvPr id="91" name="Google Shape;91;g2da57ca5431_0_3"/>
          <p:cNvGrpSpPr/>
          <p:nvPr/>
        </p:nvGrpSpPr>
        <p:grpSpPr>
          <a:xfrm>
            <a:off x="4572008" y="2848648"/>
            <a:ext cx="7623319" cy="570890"/>
            <a:chOff x="710275" y="1728875"/>
            <a:chExt cx="1772700" cy="802375"/>
          </a:xfrm>
        </p:grpSpPr>
        <p:sp>
          <p:nvSpPr>
            <p:cNvPr id="92" name="Google Shape;92;g2da57ca5431_0_3"/>
            <p:cNvSpPr txBox="1"/>
            <p:nvPr/>
          </p:nvSpPr>
          <p:spPr>
            <a:xfrm>
              <a:off x="710275" y="1728875"/>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 sz="1700">
                  <a:solidFill>
                    <a:schemeClr val="accent1"/>
                  </a:solidFill>
                  <a:latin typeface="Fira Sans Extra Condensed Medium"/>
                  <a:ea typeface="Fira Sans Extra Condensed Medium"/>
                  <a:cs typeface="Fira Sans Extra Condensed Medium"/>
                  <a:sym typeface="Fira Sans Extra Condensed Medium"/>
                </a:rPr>
                <a:t>Key Insights &amp; Implications</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93" name="Google Shape;93;g2da57ca5431_0_3"/>
            <p:cNvSpPr txBox="1"/>
            <p:nvPr/>
          </p:nvSpPr>
          <p:spPr>
            <a:xfrm>
              <a:off x="710275" y="1982850"/>
              <a:ext cx="1772700"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Results of the analysis</a:t>
              </a:r>
              <a:endParaRPr b="0" i="0" sz="1200" u="none" cap="none" strike="noStrike">
                <a:solidFill>
                  <a:srgbClr val="434343"/>
                </a:solidFill>
                <a:latin typeface="Roboto"/>
                <a:ea typeface="Roboto"/>
                <a:cs typeface="Roboto"/>
                <a:sym typeface="Roboto"/>
              </a:endParaRPr>
            </a:p>
          </p:txBody>
        </p:sp>
      </p:grpSp>
      <p:grpSp>
        <p:nvGrpSpPr>
          <p:cNvPr id="94" name="Google Shape;94;g2da57ca5431_0_3"/>
          <p:cNvGrpSpPr/>
          <p:nvPr/>
        </p:nvGrpSpPr>
        <p:grpSpPr>
          <a:xfrm>
            <a:off x="4571995" y="3795523"/>
            <a:ext cx="7623319" cy="570890"/>
            <a:chOff x="710275" y="1728875"/>
            <a:chExt cx="1772700" cy="802375"/>
          </a:xfrm>
        </p:grpSpPr>
        <p:sp>
          <p:nvSpPr>
            <p:cNvPr id="95" name="Google Shape;95;g2da57ca5431_0_3"/>
            <p:cNvSpPr txBox="1"/>
            <p:nvPr/>
          </p:nvSpPr>
          <p:spPr>
            <a:xfrm>
              <a:off x="710275" y="1728875"/>
              <a:ext cx="1772700" cy="26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n" sz="1700">
                  <a:solidFill>
                    <a:schemeClr val="accent1"/>
                  </a:solidFill>
                  <a:latin typeface="Fira Sans Extra Condensed Medium"/>
                  <a:ea typeface="Fira Sans Extra Condensed Medium"/>
                  <a:cs typeface="Fira Sans Extra Condensed Medium"/>
                  <a:sym typeface="Fira Sans Extra Condensed Medium"/>
                </a:rPr>
                <a:t>Conclusion</a:t>
              </a:r>
              <a:r>
                <a:rPr lang="en" sz="1700">
                  <a:solidFill>
                    <a:schemeClr val="accent1"/>
                  </a:solidFill>
                  <a:latin typeface="Fira Sans Extra Condensed Medium"/>
                  <a:ea typeface="Fira Sans Extra Condensed Medium"/>
                  <a:cs typeface="Fira Sans Extra Condensed Medium"/>
                  <a:sym typeface="Fira Sans Extra Condensed Medium"/>
                </a:rPr>
                <a:t> &amp; Next Steps</a:t>
              </a:r>
              <a:endParaRPr b="0" i="0" sz="17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96" name="Google Shape;96;g2da57ca5431_0_3"/>
            <p:cNvSpPr txBox="1"/>
            <p:nvPr/>
          </p:nvSpPr>
          <p:spPr>
            <a:xfrm>
              <a:off x="710275" y="1982850"/>
              <a:ext cx="1772700" cy="54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solidFill>
                    <a:srgbClr val="434343"/>
                  </a:solidFill>
                  <a:latin typeface="Roboto"/>
                  <a:ea typeface="Roboto"/>
                  <a:cs typeface="Roboto"/>
                  <a:sym typeface="Roboto"/>
                </a:rPr>
                <a:t>Main takeaways and plan for future development</a:t>
              </a:r>
              <a:endParaRPr b="0" i="0" sz="1200" u="none" cap="none" strike="noStrike">
                <a:solidFill>
                  <a:srgbClr val="434343"/>
                </a:solidFill>
                <a:latin typeface="Roboto"/>
                <a:ea typeface="Roboto"/>
                <a:cs typeface="Roboto"/>
                <a:sym typeface="Roboto"/>
              </a:endParaRPr>
            </a:p>
          </p:txBody>
        </p:sp>
      </p:grpSp>
      <p:pic>
        <p:nvPicPr>
          <p:cNvPr id="97" name="Google Shape;97;g2da57ca5431_0_3"/>
          <p:cNvPicPr preferRelativeResize="0"/>
          <p:nvPr/>
        </p:nvPicPr>
        <p:blipFill rotWithShape="1">
          <a:blip r:embed="rId3">
            <a:alphaModFix/>
          </a:blip>
          <a:srcRect b="0" l="22346" r="21067" t="0"/>
          <a:stretch/>
        </p:blipFill>
        <p:spPr>
          <a:xfrm>
            <a:off x="0" y="0"/>
            <a:ext cx="4365626"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da57ca5431_0_76"/>
          <p:cNvSpPr/>
          <p:nvPr/>
        </p:nvSpPr>
        <p:spPr>
          <a:xfrm>
            <a:off x="4973225" y="2476350"/>
            <a:ext cx="1143000" cy="1143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03" name="Google Shape;103;g2da57ca5431_0_76"/>
          <p:cNvPicPr preferRelativeResize="0"/>
          <p:nvPr/>
        </p:nvPicPr>
        <p:blipFill rotWithShape="1">
          <a:blip r:embed="rId3">
            <a:alphaModFix/>
          </a:blip>
          <a:srcRect b="30600" l="6916" r="31048" t="59062"/>
          <a:stretch/>
        </p:blipFill>
        <p:spPr>
          <a:xfrm>
            <a:off x="2018750" y="1512087"/>
            <a:ext cx="4962673" cy="537024"/>
          </a:xfrm>
          <a:prstGeom prst="rect">
            <a:avLst/>
          </a:prstGeom>
          <a:noFill/>
          <a:ln>
            <a:noFill/>
          </a:ln>
        </p:spPr>
      </p:pic>
      <p:sp>
        <p:nvSpPr>
          <p:cNvPr id="104" name="Google Shape;104;g2da57ca5431_0_76"/>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solidFill>
                  <a:schemeClr val="dk1"/>
                </a:solidFill>
              </a:rPr>
              <a:t>Executive Summary</a:t>
            </a:r>
            <a:endParaRPr>
              <a:solidFill>
                <a:schemeClr val="dk1"/>
              </a:solidFill>
            </a:endParaRPr>
          </a:p>
        </p:txBody>
      </p:sp>
      <p:pic>
        <p:nvPicPr>
          <p:cNvPr id="105" name="Google Shape;105;g2da57ca5431_0_76"/>
          <p:cNvPicPr preferRelativeResize="0"/>
          <p:nvPr/>
        </p:nvPicPr>
        <p:blipFill rotWithShape="1">
          <a:blip r:embed="rId4">
            <a:alphaModFix/>
          </a:blip>
          <a:srcRect b="11466" l="13998" r="19626" t="14072"/>
          <a:stretch/>
        </p:blipFill>
        <p:spPr>
          <a:xfrm>
            <a:off x="5154687" y="2664574"/>
            <a:ext cx="780100" cy="687575"/>
          </a:xfrm>
          <a:prstGeom prst="rect">
            <a:avLst/>
          </a:prstGeom>
          <a:noFill/>
          <a:ln>
            <a:noFill/>
          </a:ln>
        </p:spPr>
      </p:pic>
      <p:sp>
        <p:nvSpPr>
          <p:cNvPr id="106" name="Google Shape;106;g2da57ca5431_0_76"/>
          <p:cNvSpPr/>
          <p:nvPr/>
        </p:nvSpPr>
        <p:spPr>
          <a:xfrm>
            <a:off x="2895775" y="2476363"/>
            <a:ext cx="1143000" cy="11430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107" name="Google Shape;107;g2da57ca5431_0_76"/>
          <p:cNvPicPr preferRelativeResize="0"/>
          <p:nvPr/>
        </p:nvPicPr>
        <p:blipFill rotWithShape="1">
          <a:blip r:embed="rId5">
            <a:alphaModFix/>
          </a:blip>
          <a:srcRect b="9218" l="11654" r="12668" t="13117"/>
          <a:stretch/>
        </p:blipFill>
        <p:spPr>
          <a:xfrm>
            <a:off x="3077237" y="2755363"/>
            <a:ext cx="780100" cy="585000"/>
          </a:xfrm>
          <a:prstGeom prst="rect">
            <a:avLst/>
          </a:prstGeom>
          <a:noFill/>
          <a:ln>
            <a:noFill/>
          </a:ln>
        </p:spPr>
      </p:pic>
      <p:sp>
        <p:nvSpPr>
          <p:cNvPr id="108" name="Google Shape;108;g2da57ca5431_0_76"/>
          <p:cNvSpPr txBox="1"/>
          <p:nvPr/>
        </p:nvSpPr>
        <p:spPr>
          <a:xfrm>
            <a:off x="4775675" y="3853863"/>
            <a:ext cx="173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sz="1800">
                <a:latin typeface="Roboto"/>
                <a:ea typeface="Roboto"/>
                <a:cs typeface="Roboto"/>
                <a:sym typeface="Roboto"/>
              </a:rPr>
              <a:t>Does it vary by gender?</a:t>
            </a:r>
            <a:endParaRPr sz="1800">
              <a:latin typeface="Roboto"/>
              <a:ea typeface="Roboto"/>
              <a:cs typeface="Roboto"/>
              <a:sym typeface="Roboto"/>
            </a:endParaRPr>
          </a:p>
        </p:txBody>
      </p:sp>
      <p:sp>
        <p:nvSpPr>
          <p:cNvPr id="109" name="Google Shape;109;g2da57ca5431_0_76"/>
          <p:cNvSpPr txBox="1"/>
          <p:nvPr/>
        </p:nvSpPr>
        <p:spPr>
          <a:xfrm>
            <a:off x="2319925" y="3853875"/>
            <a:ext cx="229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sz="1800">
                <a:latin typeface="Roboto"/>
                <a:ea typeface="Roboto"/>
                <a:cs typeface="Roboto"/>
                <a:sym typeface="Roboto"/>
              </a:rPr>
              <a:t>Do you earn more with education?</a:t>
            </a:r>
            <a:endParaRPr sz="18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2da57ca5431_0_112"/>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EDA Approach &amp; Methodology</a:t>
            </a:r>
            <a:endParaRPr>
              <a:solidFill>
                <a:srgbClr val="000000"/>
              </a:solidFill>
            </a:endParaRPr>
          </a:p>
        </p:txBody>
      </p:sp>
      <p:sp>
        <p:nvSpPr>
          <p:cNvPr id="115" name="Google Shape;115;g2da57ca5431_0_112"/>
          <p:cNvSpPr txBox="1"/>
          <p:nvPr/>
        </p:nvSpPr>
        <p:spPr>
          <a:xfrm>
            <a:off x="2206200" y="2315925"/>
            <a:ext cx="52302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Roboto"/>
              <a:buChar char="●"/>
            </a:pPr>
            <a:r>
              <a:rPr lang="en" sz="1100">
                <a:latin typeface="Roboto"/>
                <a:ea typeface="Roboto"/>
                <a:cs typeface="Roboto"/>
                <a:sym typeface="Roboto"/>
              </a:rPr>
              <a:t>Has the gender pay gap improved over the years?  </a:t>
            </a:r>
            <a:endParaRPr sz="1100">
              <a:latin typeface="Roboto"/>
              <a:ea typeface="Roboto"/>
              <a:cs typeface="Roboto"/>
              <a:sym typeface="Roboto"/>
            </a:endParaRPr>
          </a:p>
          <a:p>
            <a:pPr indent="0" lvl="0" marL="457200" rtl="0" algn="l">
              <a:spcBef>
                <a:spcPts val="0"/>
              </a:spcBef>
              <a:spcAft>
                <a:spcPts val="0"/>
              </a:spcAft>
              <a:buNone/>
            </a:pPr>
            <a:r>
              <a:rPr lang="en" sz="1100">
                <a:latin typeface="Roboto"/>
                <a:ea typeface="Roboto"/>
                <a:cs typeface="Roboto"/>
                <a:sym typeface="Roboto"/>
              </a:rPr>
              <a:t>Does it vary by education level?</a:t>
            </a:r>
            <a:endParaRPr sz="1100">
              <a:latin typeface="Roboto"/>
              <a:ea typeface="Roboto"/>
              <a:cs typeface="Roboto"/>
              <a:sym typeface="Roboto"/>
            </a:endParaRPr>
          </a:p>
          <a:p>
            <a:pPr indent="0" lvl="0" marL="457200" rtl="0" algn="l">
              <a:spcBef>
                <a:spcPts val="0"/>
              </a:spcBef>
              <a:spcAft>
                <a:spcPts val="0"/>
              </a:spcAft>
              <a:buNone/>
            </a:pPr>
            <a:r>
              <a:t/>
            </a:r>
            <a:endParaRPr sz="1100">
              <a:latin typeface="Roboto"/>
              <a:ea typeface="Roboto"/>
              <a:cs typeface="Roboto"/>
              <a:sym typeface="Roboto"/>
            </a:endParaRPr>
          </a:p>
          <a:p>
            <a:pPr indent="-298450" lvl="0" marL="457200" rtl="0" algn="l">
              <a:spcBef>
                <a:spcPts val="0"/>
              </a:spcBef>
              <a:spcAft>
                <a:spcPts val="0"/>
              </a:spcAft>
              <a:buSzPts val="1100"/>
              <a:buFont typeface="Roboto"/>
              <a:buChar char="●"/>
            </a:pPr>
            <a:r>
              <a:rPr lang="en" sz="1100">
                <a:latin typeface="Roboto"/>
                <a:ea typeface="Roboto"/>
                <a:cs typeface="Roboto"/>
                <a:sym typeface="Roboto"/>
              </a:rPr>
              <a:t>Does wage growth vary by gender?</a:t>
            </a:r>
            <a:endParaRPr sz="1100">
              <a:latin typeface="Roboto"/>
              <a:ea typeface="Roboto"/>
              <a:cs typeface="Roboto"/>
              <a:sym typeface="Roboto"/>
            </a:endParaRPr>
          </a:p>
        </p:txBody>
      </p:sp>
      <p:pic>
        <p:nvPicPr>
          <p:cNvPr id="116" name="Google Shape;116;g2da57ca5431_0_112"/>
          <p:cNvPicPr preferRelativeResize="0"/>
          <p:nvPr/>
        </p:nvPicPr>
        <p:blipFill>
          <a:blip r:embed="rId3">
            <a:alphaModFix/>
          </a:blip>
          <a:stretch>
            <a:fillRect/>
          </a:stretch>
        </p:blipFill>
        <p:spPr>
          <a:xfrm>
            <a:off x="2206200" y="965925"/>
            <a:ext cx="4699701" cy="923400"/>
          </a:xfrm>
          <a:prstGeom prst="rect">
            <a:avLst/>
          </a:prstGeom>
          <a:noFill/>
          <a:ln>
            <a:noFill/>
          </a:ln>
        </p:spPr>
      </p:pic>
      <p:pic>
        <p:nvPicPr>
          <p:cNvPr id="117" name="Google Shape;117;g2da57ca5431_0_112"/>
          <p:cNvPicPr preferRelativeResize="0"/>
          <p:nvPr/>
        </p:nvPicPr>
        <p:blipFill>
          <a:blip r:embed="rId4">
            <a:alphaModFix/>
          </a:blip>
          <a:stretch>
            <a:fillRect/>
          </a:stretch>
        </p:blipFill>
        <p:spPr>
          <a:xfrm>
            <a:off x="3252125" y="1557825"/>
            <a:ext cx="492800" cy="481200"/>
          </a:xfrm>
          <a:prstGeom prst="rect">
            <a:avLst/>
          </a:prstGeom>
          <a:noFill/>
          <a:ln>
            <a:noFill/>
          </a:ln>
        </p:spPr>
      </p:pic>
      <p:sp>
        <p:nvSpPr>
          <p:cNvPr id="118" name="Google Shape;118;g2da57ca5431_0_112"/>
          <p:cNvSpPr txBox="1"/>
          <p:nvPr/>
        </p:nvSpPr>
        <p:spPr>
          <a:xfrm>
            <a:off x="3252125" y="1958625"/>
            <a:ext cx="78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a:ea typeface="Roboto"/>
                <a:cs typeface="Roboto"/>
                <a:sym typeface="Roboto"/>
              </a:rPr>
              <a:t>23 years</a:t>
            </a:r>
            <a:endParaRPr sz="700">
              <a:latin typeface="Roboto"/>
              <a:ea typeface="Roboto"/>
              <a:cs typeface="Roboto"/>
              <a:sym typeface="Roboto"/>
            </a:endParaRPr>
          </a:p>
        </p:txBody>
      </p:sp>
      <p:pic>
        <p:nvPicPr>
          <p:cNvPr id="119" name="Google Shape;119;g2da57ca5431_0_112"/>
          <p:cNvPicPr preferRelativeResize="0"/>
          <p:nvPr/>
        </p:nvPicPr>
        <p:blipFill>
          <a:blip r:embed="rId5">
            <a:alphaModFix/>
          </a:blip>
          <a:stretch>
            <a:fillRect/>
          </a:stretch>
        </p:blipFill>
        <p:spPr>
          <a:xfrm>
            <a:off x="6218150" y="1555275"/>
            <a:ext cx="492800" cy="486311"/>
          </a:xfrm>
          <a:prstGeom prst="rect">
            <a:avLst/>
          </a:prstGeom>
          <a:noFill/>
          <a:ln>
            <a:noFill/>
          </a:ln>
        </p:spPr>
      </p:pic>
      <p:pic>
        <p:nvPicPr>
          <p:cNvPr id="120" name="Google Shape;120;g2da57ca5431_0_112"/>
          <p:cNvPicPr preferRelativeResize="0"/>
          <p:nvPr/>
        </p:nvPicPr>
        <p:blipFill>
          <a:blip r:embed="rId6">
            <a:alphaModFix/>
          </a:blip>
          <a:stretch>
            <a:fillRect/>
          </a:stretch>
        </p:blipFill>
        <p:spPr>
          <a:xfrm>
            <a:off x="5144488" y="1573238"/>
            <a:ext cx="572567" cy="486300"/>
          </a:xfrm>
          <a:prstGeom prst="rect">
            <a:avLst/>
          </a:prstGeom>
          <a:noFill/>
          <a:ln>
            <a:noFill/>
          </a:ln>
        </p:spPr>
      </p:pic>
      <p:pic>
        <p:nvPicPr>
          <p:cNvPr id="121" name="Google Shape;121;g2da57ca5431_0_112"/>
          <p:cNvPicPr preferRelativeResize="0"/>
          <p:nvPr/>
        </p:nvPicPr>
        <p:blipFill>
          <a:blip r:embed="rId7">
            <a:alphaModFix/>
          </a:blip>
          <a:stretch>
            <a:fillRect/>
          </a:stretch>
        </p:blipFill>
        <p:spPr>
          <a:xfrm>
            <a:off x="4150600" y="1557813"/>
            <a:ext cx="492800" cy="517135"/>
          </a:xfrm>
          <a:prstGeom prst="rect">
            <a:avLst/>
          </a:prstGeom>
          <a:noFill/>
          <a:ln>
            <a:noFill/>
          </a:ln>
        </p:spPr>
      </p:pic>
      <p:grpSp>
        <p:nvGrpSpPr>
          <p:cNvPr id="122" name="Google Shape;122;g2da57ca5431_0_112"/>
          <p:cNvGrpSpPr/>
          <p:nvPr/>
        </p:nvGrpSpPr>
        <p:grpSpPr>
          <a:xfrm>
            <a:off x="4523079" y="3454732"/>
            <a:ext cx="1532192" cy="1737691"/>
            <a:chOff x="5632317" y="1189775"/>
            <a:chExt cx="3305700" cy="3483045"/>
          </a:xfrm>
        </p:grpSpPr>
        <p:sp>
          <p:nvSpPr>
            <p:cNvPr id="123" name="Google Shape;123;g2da57ca5431_0_112"/>
            <p:cNvSpPr/>
            <p:nvPr/>
          </p:nvSpPr>
          <p:spPr>
            <a:xfrm>
              <a:off x="5632317" y="1189775"/>
              <a:ext cx="3305700" cy="669000"/>
            </a:xfrm>
            <a:prstGeom prst="chevron">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Data </a:t>
              </a:r>
              <a:endParaRPr sz="800">
                <a:solidFill>
                  <a:srgbClr val="FFFFFF"/>
                </a:solidFill>
                <a:latin typeface="Roboto"/>
                <a:ea typeface="Roboto"/>
                <a:cs typeface="Roboto"/>
                <a:sym typeface="Roboto"/>
              </a:endParaRPr>
            </a:p>
            <a:p>
              <a:pPr indent="0" lvl="0" marL="0" rtl="0" algn="ctr">
                <a:spcBef>
                  <a:spcPts val="0"/>
                </a:spcBef>
                <a:spcAft>
                  <a:spcPts val="0"/>
                </a:spcAft>
                <a:buNone/>
              </a:pPr>
              <a:r>
                <a:rPr lang="en" sz="800">
                  <a:solidFill>
                    <a:srgbClr val="FFFFFF"/>
                  </a:solidFill>
                  <a:latin typeface="Roboto"/>
                  <a:ea typeface="Roboto"/>
                  <a:cs typeface="Roboto"/>
                  <a:sym typeface="Roboto"/>
                </a:rPr>
                <a:t>Analysis</a:t>
              </a:r>
              <a:endParaRPr sz="800">
                <a:solidFill>
                  <a:srgbClr val="FFFFFF"/>
                </a:solidFill>
                <a:latin typeface="Roboto"/>
                <a:ea typeface="Roboto"/>
                <a:cs typeface="Roboto"/>
                <a:sym typeface="Roboto"/>
              </a:endParaRPr>
            </a:p>
          </p:txBody>
        </p:sp>
        <p:sp>
          <p:nvSpPr>
            <p:cNvPr id="124" name="Google Shape;124;g2da57ca5431_0_112"/>
            <p:cNvSpPr txBox="1"/>
            <p:nvPr/>
          </p:nvSpPr>
          <p:spPr>
            <a:xfrm>
              <a:off x="5891909" y="2057120"/>
              <a:ext cx="28074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latin typeface="Roboto"/>
                  <a:ea typeface="Roboto"/>
                  <a:cs typeface="Roboto"/>
                  <a:sym typeface="Roboto"/>
                </a:rPr>
                <a:t>-Used Power BI to derive preliminary insights to confirm usability of data source</a:t>
              </a:r>
              <a:endParaRPr sz="800">
                <a:latin typeface="Roboto"/>
                <a:ea typeface="Roboto"/>
                <a:cs typeface="Roboto"/>
                <a:sym typeface="Roboto"/>
              </a:endParaRPr>
            </a:p>
            <a:p>
              <a:pPr indent="0" lvl="0" marL="0" rtl="0" algn="l">
                <a:lnSpc>
                  <a:spcPct val="115000"/>
                </a:lnSpc>
                <a:spcBef>
                  <a:spcPts val="0"/>
                </a:spcBef>
                <a:spcAft>
                  <a:spcPts val="0"/>
                </a:spcAft>
                <a:buNone/>
              </a:pPr>
              <a:r>
                <a:rPr lang="en" sz="800">
                  <a:latin typeface="Roboto"/>
                  <a:ea typeface="Roboto"/>
                  <a:cs typeface="Roboto"/>
                  <a:sym typeface="Roboto"/>
                </a:rPr>
                <a:t>-Used Jupyter Notebook/Google Collab to </a:t>
              </a:r>
              <a:r>
                <a:rPr lang="en" sz="800">
                  <a:latin typeface="Roboto"/>
                  <a:ea typeface="Roboto"/>
                  <a:cs typeface="Roboto"/>
                  <a:sym typeface="Roboto"/>
                </a:rPr>
                <a:t>build</a:t>
              </a:r>
              <a:r>
                <a:rPr lang="en" sz="800">
                  <a:latin typeface="Roboto"/>
                  <a:ea typeface="Roboto"/>
                  <a:cs typeface="Roboto"/>
                  <a:sym typeface="Roboto"/>
                </a:rPr>
                <a:t> code</a:t>
              </a:r>
              <a:endParaRPr sz="800">
                <a:latin typeface="Roboto"/>
                <a:ea typeface="Roboto"/>
                <a:cs typeface="Roboto"/>
                <a:sym typeface="Roboto"/>
              </a:endParaRPr>
            </a:p>
          </p:txBody>
        </p:sp>
      </p:grpSp>
      <p:grpSp>
        <p:nvGrpSpPr>
          <p:cNvPr id="125" name="Google Shape;125;g2da57ca5431_0_112"/>
          <p:cNvGrpSpPr/>
          <p:nvPr/>
        </p:nvGrpSpPr>
        <p:grpSpPr>
          <a:xfrm>
            <a:off x="1912500" y="3454839"/>
            <a:ext cx="1643988" cy="1737587"/>
            <a:chOff x="0" y="1189989"/>
            <a:chExt cx="3546900" cy="3482836"/>
          </a:xfrm>
        </p:grpSpPr>
        <p:sp>
          <p:nvSpPr>
            <p:cNvPr id="126" name="Google Shape;126;g2da57ca5431_0_112"/>
            <p:cNvSpPr/>
            <p:nvPr/>
          </p:nvSpPr>
          <p:spPr>
            <a:xfrm>
              <a:off x="0" y="1189989"/>
              <a:ext cx="3546900" cy="669000"/>
            </a:xfrm>
            <a:prstGeom prst="homePlate">
              <a:avLst>
                <a:gd fmla="val 500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Project </a:t>
              </a:r>
              <a:endParaRPr sz="800">
                <a:solidFill>
                  <a:srgbClr val="FFFFFF"/>
                </a:solidFill>
                <a:latin typeface="Roboto"/>
                <a:ea typeface="Roboto"/>
                <a:cs typeface="Roboto"/>
                <a:sym typeface="Roboto"/>
              </a:endParaRPr>
            </a:p>
            <a:p>
              <a:pPr indent="0" lvl="0" marL="0" rtl="0" algn="ctr">
                <a:spcBef>
                  <a:spcPts val="0"/>
                </a:spcBef>
                <a:spcAft>
                  <a:spcPts val="0"/>
                </a:spcAft>
                <a:buNone/>
              </a:pPr>
              <a:r>
                <a:rPr lang="en" sz="800">
                  <a:solidFill>
                    <a:srgbClr val="FFFFFF"/>
                  </a:solidFill>
                  <a:latin typeface="Roboto"/>
                  <a:ea typeface="Roboto"/>
                  <a:cs typeface="Roboto"/>
                  <a:sym typeface="Roboto"/>
                </a:rPr>
                <a:t>Ideation</a:t>
              </a:r>
              <a:endParaRPr sz="800">
                <a:solidFill>
                  <a:srgbClr val="FFFFFF"/>
                </a:solidFill>
                <a:latin typeface="Roboto"/>
                <a:ea typeface="Roboto"/>
                <a:cs typeface="Roboto"/>
                <a:sym typeface="Roboto"/>
              </a:endParaRPr>
            </a:p>
          </p:txBody>
        </p:sp>
        <p:sp>
          <p:nvSpPr>
            <p:cNvPr id="127" name="Google Shape;127;g2da57ca5431_0_112"/>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800">
                <a:latin typeface="Roboto"/>
                <a:ea typeface="Roboto"/>
                <a:cs typeface="Roboto"/>
                <a:sym typeface="Roboto"/>
              </a:endParaRPr>
            </a:p>
          </p:txBody>
        </p:sp>
      </p:grpSp>
      <p:grpSp>
        <p:nvGrpSpPr>
          <p:cNvPr id="128" name="Google Shape;128;g2da57ca5431_0_112"/>
          <p:cNvGrpSpPr/>
          <p:nvPr/>
        </p:nvGrpSpPr>
        <p:grpSpPr>
          <a:xfrm>
            <a:off x="3277139" y="3454732"/>
            <a:ext cx="1532192" cy="1737691"/>
            <a:chOff x="2944204" y="1189775"/>
            <a:chExt cx="3305700" cy="3483045"/>
          </a:xfrm>
        </p:grpSpPr>
        <p:sp>
          <p:nvSpPr>
            <p:cNvPr id="129" name="Google Shape;129;g2da57ca5431_0_112"/>
            <p:cNvSpPr/>
            <p:nvPr/>
          </p:nvSpPr>
          <p:spPr>
            <a:xfrm>
              <a:off x="2944204" y="1189775"/>
              <a:ext cx="3305700" cy="669000"/>
            </a:xfrm>
            <a:prstGeom prst="chevron">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Data Sourcing &amp; Transformation</a:t>
              </a:r>
              <a:endParaRPr sz="800">
                <a:solidFill>
                  <a:srgbClr val="FFFFFF"/>
                </a:solidFill>
                <a:latin typeface="Roboto"/>
                <a:ea typeface="Roboto"/>
                <a:cs typeface="Roboto"/>
                <a:sym typeface="Roboto"/>
              </a:endParaRPr>
            </a:p>
          </p:txBody>
        </p:sp>
        <p:sp>
          <p:nvSpPr>
            <p:cNvPr id="130" name="Google Shape;130;g2da57ca5431_0_112"/>
            <p:cNvSpPr txBox="1"/>
            <p:nvPr/>
          </p:nvSpPr>
          <p:spPr>
            <a:xfrm>
              <a:off x="3160032" y="2057120"/>
              <a:ext cx="28335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latin typeface="Roboto"/>
                  <a:ea typeface="Roboto"/>
                  <a:cs typeface="Roboto"/>
                  <a:sym typeface="Roboto"/>
                </a:rPr>
                <a:t>-Transform data to usable format (CSV)</a:t>
              </a:r>
              <a:endParaRPr sz="800">
                <a:latin typeface="Roboto"/>
                <a:ea typeface="Roboto"/>
                <a:cs typeface="Roboto"/>
                <a:sym typeface="Roboto"/>
              </a:endParaRPr>
            </a:p>
          </p:txBody>
        </p:sp>
      </p:grpSp>
      <p:grpSp>
        <p:nvGrpSpPr>
          <p:cNvPr id="131" name="Google Shape;131;g2da57ca5431_0_112"/>
          <p:cNvGrpSpPr/>
          <p:nvPr/>
        </p:nvGrpSpPr>
        <p:grpSpPr>
          <a:xfrm>
            <a:off x="5847054" y="3454732"/>
            <a:ext cx="1532192" cy="1737694"/>
            <a:chOff x="5529566" y="1189775"/>
            <a:chExt cx="3305700" cy="3483050"/>
          </a:xfrm>
        </p:grpSpPr>
        <p:sp>
          <p:nvSpPr>
            <p:cNvPr id="132" name="Google Shape;132;g2da57ca5431_0_112"/>
            <p:cNvSpPr/>
            <p:nvPr/>
          </p:nvSpPr>
          <p:spPr>
            <a:xfrm>
              <a:off x="5529566" y="1189775"/>
              <a:ext cx="3305700" cy="669000"/>
            </a:xfrm>
            <a:prstGeom prst="chevron">
              <a:avLst>
                <a:gd fmla="val 50000" name="adj"/>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Synthesis</a:t>
              </a:r>
              <a:endParaRPr sz="800">
                <a:solidFill>
                  <a:srgbClr val="FFFFFF"/>
                </a:solidFill>
                <a:latin typeface="Roboto"/>
                <a:ea typeface="Roboto"/>
                <a:cs typeface="Roboto"/>
                <a:sym typeface="Roboto"/>
              </a:endParaRPr>
            </a:p>
          </p:txBody>
        </p:sp>
        <p:sp>
          <p:nvSpPr>
            <p:cNvPr id="133" name="Google Shape;133;g2da57ca5431_0_112"/>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800">
                <a:latin typeface="Roboto"/>
                <a:ea typeface="Roboto"/>
                <a:cs typeface="Roboto"/>
                <a:sym typeface="Roboto"/>
              </a:endParaRPr>
            </a:p>
          </p:txBody>
        </p:sp>
      </p:grpSp>
      <p:sp>
        <p:nvSpPr>
          <p:cNvPr id="134" name="Google Shape;134;g2da57ca5431_0_112"/>
          <p:cNvSpPr txBox="1"/>
          <p:nvPr/>
        </p:nvSpPr>
        <p:spPr>
          <a:xfrm>
            <a:off x="4198300" y="1958625"/>
            <a:ext cx="78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a:ea typeface="Roboto"/>
                <a:cs typeface="Roboto"/>
                <a:sym typeface="Roboto"/>
              </a:rPr>
              <a:t>Salary</a:t>
            </a:r>
            <a:endParaRPr sz="700">
              <a:latin typeface="Roboto"/>
              <a:ea typeface="Roboto"/>
              <a:cs typeface="Roboto"/>
              <a:sym typeface="Roboto"/>
            </a:endParaRPr>
          </a:p>
        </p:txBody>
      </p:sp>
      <p:sp>
        <p:nvSpPr>
          <p:cNvPr id="135" name="Google Shape;135;g2da57ca5431_0_112"/>
          <p:cNvSpPr txBox="1"/>
          <p:nvPr/>
        </p:nvSpPr>
        <p:spPr>
          <a:xfrm>
            <a:off x="5049075" y="1958625"/>
            <a:ext cx="153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a:ea typeface="Roboto"/>
                <a:cs typeface="Roboto"/>
                <a:sym typeface="Roboto"/>
              </a:rPr>
              <a:t>Education Level</a:t>
            </a:r>
            <a:endParaRPr sz="700">
              <a:latin typeface="Roboto"/>
              <a:ea typeface="Roboto"/>
              <a:cs typeface="Roboto"/>
              <a:sym typeface="Roboto"/>
            </a:endParaRPr>
          </a:p>
        </p:txBody>
      </p:sp>
      <p:sp>
        <p:nvSpPr>
          <p:cNvPr id="136" name="Google Shape;136;g2da57ca5431_0_112"/>
          <p:cNvSpPr txBox="1"/>
          <p:nvPr/>
        </p:nvSpPr>
        <p:spPr>
          <a:xfrm>
            <a:off x="6218150" y="1958625"/>
            <a:ext cx="1532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a:ea typeface="Roboto"/>
                <a:cs typeface="Roboto"/>
                <a:sym typeface="Roboto"/>
              </a:rPr>
              <a:t>Gender</a:t>
            </a:r>
            <a:endParaRPr sz="7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g2da57ca5431_0_120"/>
          <p:cNvPicPr preferRelativeResize="0"/>
          <p:nvPr/>
        </p:nvPicPr>
        <p:blipFill>
          <a:blip r:embed="rId3">
            <a:alphaModFix/>
          </a:blip>
          <a:stretch>
            <a:fillRect/>
          </a:stretch>
        </p:blipFill>
        <p:spPr>
          <a:xfrm>
            <a:off x="181750" y="1617550"/>
            <a:ext cx="2931036" cy="1620076"/>
          </a:xfrm>
          <a:prstGeom prst="rect">
            <a:avLst/>
          </a:prstGeom>
          <a:noFill/>
          <a:ln>
            <a:noFill/>
          </a:ln>
        </p:spPr>
      </p:pic>
      <p:pic>
        <p:nvPicPr>
          <p:cNvPr id="142" name="Google Shape;142;g2da57ca5431_0_120"/>
          <p:cNvPicPr preferRelativeResize="0"/>
          <p:nvPr/>
        </p:nvPicPr>
        <p:blipFill>
          <a:blip r:embed="rId4">
            <a:alphaModFix/>
          </a:blip>
          <a:stretch>
            <a:fillRect/>
          </a:stretch>
        </p:blipFill>
        <p:spPr>
          <a:xfrm>
            <a:off x="3288075" y="1598100"/>
            <a:ext cx="2818934" cy="1578800"/>
          </a:xfrm>
          <a:prstGeom prst="rect">
            <a:avLst/>
          </a:prstGeom>
          <a:noFill/>
          <a:ln>
            <a:noFill/>
          </a:ln>
        </p:spPr>
      </p:pic>
      <p:pic>
        <p:nvPicPr>
          <p:cNvPr id="143" name="Google Shape;143;g2da57ca5431_0_120"/>
          <p:cNvPicPr preferRelativeResize="0"/>
          <p:nvPr/>
        </p:nvPicPr>
        <p:blipFill>
          <a:blip r:embed="rId5">
            <a:alphaModFix/>
          </a:blip>
          <a:stretch>
            <a:fillRect/>
          </a:stretch>
        </p:blipFill>
        <p:spPr>
          <a:xfrm>
            <a:off x="6211712" y="1617538"/>
            <a:ext cx="2749527" cy="1578806"/>
          </a:xfrm>
          <a:prstGeom prst="rect">
            <a:avLst/>
          </a:prstGeom>
          <a:noFill/>
          <a:ln>
            <a:noFill/>
          </a:ln>
        </p:spPr>
      </p:pic>
      <p:sp>
        <p:nvSpPr>
          <p:cNvPr id="144" name="Google Shape;144;g2da57ca5431_0_120"/>
          <p:cNvSpPr txBox="1"/>
          <p:nvPr>
            <p:ph type="title"/>
          </p:nvPr>
        </p:nvSpPr>
        <p:spPr>
          <a:xfrm>
            <a:off x="483675" y="1868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t/>
            </a:r>
            <a:endParaRPr/>
          </a:p>
          <a:p>
            <a:pPr indent="0" lvl="0" marL="0" rtl="0" algn="ctr">
              <a:lnSpc>
                <a:spcPct val="100000"/>
              </a:lnSpc>
              <a:spcBef>
                <a:spcPts val="0"/>
              </a:spcBef>
              <a:spcAft>
                <a:spcPts val="0"/>
              </a:spcAft>
              <a:buSzPts val="2500"/>
              <a:buNone/>
            </a:pPr>
            <a:r>
              <a:rPr lang="en" sz="2100"/>
              <a:t>Both Men &amp; Women Earn More With Increased Education; </a:t>
            </a:r>
            <a:endParaRPr sz="2100"/>
          </a:p>
          <a:p>
            <a:pPr indent="0" lvl="0" marL="0" rtl="0" algn="ctr">
              <a:lnSpc>
                <a:spcPct val="100000"/>
              </a:lnSpc>
              <a:spcBef>
                <a:spcPts val="0"/>
              </a:spcBef>
              <a:spcAft>
                <a:spcPts val="0"/>
              </a:spcAft>
              <a:buSzPts val="2500"/>
              <a:buNone/>
            </a:pPr>
            <a:r>
              <a:rPr lang="en" sz="2100"/>
              <a:t>While There Is A Noticeable Gender Gap In Pay Between Men &amp; Women, </a:t>
            </a:r>
            <a:endParaRPr sz="2100"/>
          </a:p>
          <a:p>
            <a:pPr indent="0" lvl="0" marL="0" rtl="0" algn="ctr">
              <a:lnSpc>
                <a:spcPct val="100000"/>
              </a:lnSpc>
              <a:spcBef>
                <a:spcPts val="0"/>
              </a:spcBef>
              <a:spcAft>
                <a:spcPts val="0"/>
              </a:spcAft>
              <a:buSzPts val="2500"/>
              <a:buNone/>
            </a:pPr>
            <a:r>
              <a:rPr lang="en" sz="2100"/>
              <a:t>Pay Across Both Genders Are Directionally Aligned Across All Education Levels</a:t>
            </a:r>
            <a:endParaRPr sz="2100">
              <a:solidFill>
                <a:srgbClr val="000000"/>
              </a:solidFill>
            </a:endParaRPr>
          </a:p>
        </p:txBody>
      </p:sp>
      <p:sp>
        <p:nvSpPr>
          <p:cNvPr id="145" name="Google Shape;145;g2da57ca5431_0_120"/>
          <p:cNvSpPr txBox="1"/>
          <p:nvPr/>
        </p:nvSpPr>
        <p:spPr>
          <a:xfrm>
            <a:off x="3678175" y="3836375"/>
            <a:ext cx="2213100" cy="10314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u="sng">
                <a:latin typeface="Roboto"/>
                <a:ea typeface="Roboto"/>
                <a:cs typeface="Roboto"/>
                <a:sym typeface="Roboto"/>
              </a:rPr>
              <a:t>Legend</a:t>
            </a:r>
            <a:endParaRPr b="1" sz="1100" u="sng">
              <a:latin typeface="Roboto"/>
              <a:ea typeface="Roboto"/>
              <a:cs typeface="Roboto"/>
              <a:sym typeface="Roboto"/>
            </a:endParaRPr>
          </a:p>
          <a:p>
            <a:pPr indent="0" lvl="0" marL="0" rtl="0" algn="l">
              <a:lnSpc>
                <a:spcPct val="150000"/>
              </a:lnSpc>
              <a:spcBef>
                <a:spcPts val="0"/>
              </a:spcBef>
              <a:spcAft>
                <a:spcPts val="0"/>
              </a:spcAft>
              <a:buNone/>
            </a:pPr>
            <a:r>
              <a:rPr lang="en" sz="1100">
                <a:latin typeface="Roboto"/>
                <a:ea typeface="Roboto"/>
                <a:cs typeface="Roboto"/>
                <a:sym typeface="Roboto"/>
              </a:rPr>
              <a:t>Advanced Degree</a:t>
            </a:r>
            <a:endParaRPr sz="1100">
              <a:latin typeface="Roboto"/>
              <a:ea typeface="Roboto"/>
              <a:cs typeface="Roboto"/>
              <a:sym typeface="Roboto"/>
            </a:endParaRPr>
          </a:p>
          <a:p>
            <a:pPr indent="0" lvl="0" marL="0" rtl="0" algn="l">
              <a:lnSpc>
                <a:spcPct val="150000"/>
              </a:lnSpc>
              <a:spcBef>
                <a:spcPts val="0"/>
              </a:spcBef>
              <a:spcAft>
                <a:spcPts val="0"/>
              </a:spcAft>
              <a:buNone/>
            </a:pPr>
            <a:r>
              <a:rPr lang="en" sz="1100">
                <a:latin typeface="Roboto"/>
                <a:ea typeface="Roboto"/>
                <a:cs typeface="Roboto"/>
                <a:sym typeface="Roboto"/>
              </a:rPr>
              <a:t>Bachelor’s Degree Only</a:t>
            </a:r>
            <a:endParaRPr sz="1100">
              <a:latin typeface="Roboto"/>
              <a:ea typeface="Roboto"/>
              <a:cs typeface="Roboto"/>
              <a:sym typeface="Roboto"/>
            </a:endParaRPr>
          </a:p>
          <a:p>
            <a:pPr indent="0" lvl="0" marL="0" rtl="0" algn="l">
              <a:lnSpc>
                <a:spcPct val="150000"/>
              </a:lnSpc>
              <a:spcBef>
                <a:spcPts val="0"/>
              </a:spcBef>
              <a:spcAft>
                <a:spcPts val="0"/>
              </a:spcAft>
              <a:buNone/>
            </a:pPr>
            <a:r>
              <a:rPr lang="en" sz="1100">
                <a:latin typeface="Roboto"/>
                <a:ea typeface="Roboto"/>
                <a:cs typeface="Roboto"/>
                <a:sym typeface="Roboto"/>
              </a:rPr>
              <a:t>High School Graduates</a:t>
            </a:r>
            <a:endParaRPr sz="1100">
              <a:latin typeface="Roboto"/>
              <a:ea typeface="Roboto"/>
              <a:cs typeface="Roboto"/>
              <a:sym typeface="Roboto"/>
            </a:endParaRPr>
          </a:p>
        </p:txBody>
      </p:sp>
      <p:pic>
        <p:nvPicPr>
          <p:cNvPr id="146" name="Google Shape;146;g2da57ca5431_0_120"/>
          <p:cNvPicPr preferRelativeResize="0"/>
          <p:nvPr/>
        </p:nvPicPr>
        <p:blipFill>
          <a:blip r:embed="rId6">
            <a:alphaModFix/>
          </a:blip>
          <a:stretch>
            <a:fillRect/>
          </a:stretch>
        </p:blipFill>
        <p:spPr>
          <a:xfrm>
            <a:off x="4911300" y="4077275"/>
            <a:ext cx="342350" cy="247650"/>
          </a:xfrm>
          <a:prstGeom prst="rect">
            <a:avLst/>
          </a:prstGeom>
          <a:noFill/>
          <a:ln>
            <a:noFill/>
          </a:ln>
        </p:spPr>
      </p:pic>
      <p:pic>
        <p:nvPicPr>
          <p:cNvPr id="147" name="Google Shape;147;g2da57ca5431_0_120"/>
          <p:cNvPicPr preferRelativeResize="0"/>
          <p:nvPr/>
        </p:nvPicPr>
        <p:blipFill>
          <a:blip r:embed="rId6">
            <a:alphaModFix/>
          </a:blip>
          <a:stretch>
            <a:fillRect/>
          </a:stretch>
        </p:blipFill>
        <p:spPr>
          <a:xfrm>
            <a:off x="5206575" y="4077275"/>
            <a:ext cx="342350" cy="247650"/>
          </a:xfrm>
          <a:prstGeom prst="rect">
            <a:avLst/>
          </a:prstGeom>
          <a:noFill/>
          <a:ln>
            <a:noFill/>
          </a:ln>
        </p:spPr>
      </p:pic>
      <p:pic>
        <p:nvPicPr>
          <p:cNvPr id="148" name="Google Shape;148;g2da57ca5431_0_120"/>
          <p:cNvPicPr preferRelativeResize="0"/>
          <p:nvPr/>
        </p:nvPicPr>
        <p:blipFill>
          <a:blip r:embed="rId6">
            <a:alphaModFix/>
          </a:blip>
          <a:stretch>
            <a:fillRect/>
          </a:stretch>
        </p:blipFill>
        <p:spPr>
          <a:xfrm>
            <a:off x="5474550" y="4077275"/>
            <a:ext cx="342350" cy="247650"/>
          </a:xfrm>
          <a:prstGeom prst="rect">
            <a:avLst/>
          </a:prstGeom>
          <a:noFill/>
          <a:ln>
            <a:noFill/>
          </a:ln>
        </p:spPr>
      </p:pic>
      <p:pic>
        <p:nvPicPr>
          <p:cNvPr id="149" name="Google Shape;149;g2da57ca5431_0_120"/>
          <p:cNvPicPr preferRelativeResize="0"/>
          <p:nvPr/>
        </p:nvPicPr>
        <p:blipFill>
          <a:blip r:embed="rId6">
            <a:alphaModFix/>
          </a:blip>
          <a:stretch>
            <a:fillRect/>
          </a:stretch>
        </p:blipFill>
        <p:spPr>
          <a:xfrm>
            <a:off x="5206575" y="4324925"/>
            <a:ext cx="342350" cy="247650"/>
          </a:xfrm>
          <a:prstGeom prst="rect">
            <a:avLst/>
          </a:prstGeom>
          <a:noFill/>
          <a:ln>
            <a:noFill/>
          </a:ln>
        </p:spPr>
      </p:pic>
      <p:pic>
        <p:nvPicPr>
          <p:cNvPr id="150" name="Google Shape;150;g2da57ca5431_0_120"/>
          <p:cNvPicPr preferRelativeResize="0"/>
          <p:nvPr/>
        </p:nvPicPr>
        <p:blipFill>
          <a:blip r:embed="rId6">
            <a:alphaModFix/>
          </a:blip>
          <a:stretch>
            <a:fillRect/>
          </a:stretch>
        </p:blipFill>
        <p:spPr>
          <a:xfrm>
            <a:off x="5501850" y="4324925"/>
            <a:ext cx="342350" cy="247650"/>
          </a:xfrm>
          <a:prstGeom prst="rect">
            <a:avLst/>
          </a:prstGeom>
          <a:noFill/>
          <a:ln>
            <a:noFill/>
          </a:ln>
        </p:spPr>
      </p:pic>
      <p:pic>
        <p:nvPicPr>
          <p:cNvPr id="151" name="Google Shape;151;g2da57ca5431_0_120"/>
          <p:cNvPicPr preferRelativeResize="0"/>
          <p:nvPr/>
        </p:nvPicPr>
        <p:blipFill>
          <a:blip r:embed="rId6">
            <a:alphaModFix/>
          </a:blip>
          <a:stretch>
            <a:fillRect/>
          </a:stretch>
        </p:blipFill>
        <p:spPr>
          <a:xfrm>
            <a:off x="5253650" y="4572575"/>
            <a:ext cx="342350" cy="247650"/>
          </a:xfrm>
          <a:prstGeom prst="rect">
            <a:avLst/>
          </a:prstGeom>
          <a:noFill/>
          <a:ln>
            <a:noFill/>
          </a:ln>
        </p:spPr>
      </p:pic>
      <p:pic>
        <p:nvPicPr>
          <p:cNvPr id="152" name="Google Shape;152;g2da57ca5431_0_120"/>
          <p:cNvPicPr preferRelativeResize="0"/>
          <p:nvPr/>
        </p:nvPicPr>
        <p:blipFill>
          <a:blip r:embed="rId6">
            <a:alphaModFix/>
          </a:blip>
          <a:stretch>
            <a:fillRect/>
          </a:stretch>
        </p:blipFill>
        <p:spPr>
          <a:xfrm>
            <a:off x="7241950" y="1252975"/>
            <a:ext cx="342350" cy="247650"/>
          </a:xfrm>
          <a:prstGeom prst="rect">
            <a:avLst/>
          </a:prstGeom>
          <a:noFill/>
          <a:ln>
            <a:noFill/>
          </a:ln>
        </p:spPr>
      </p:pic>
      <p:pic>
        <p:nvPicPr>
          <p:cNvPr id="153" name="Google Shape;153;g2da57ca5431_0_120"/>
          <p:cNvPicPr preferRelativeResize="0"/>
          <p:nvPr/>
        </p:nvPicPr>
        <p:blipFill>
          <a:blip r:embed="rId6">
            <a:alphaModFix/>
          </a:blip>
          <a:stretch>
            <a:fillRect/>
          </a:stretch>
        </p:blipFill>
        <p:spPr>
          <a:xfrm>
            <a:off x="7537225" y="1252975"/>
            <a:ext cx="342350" cy="247650"/>
          </a:xfrm>
          <a:prstGeom prst="rect">
            <a:avLst/>
          </a:prstGeom>
          <a:noFill/>
          <a:ln>
            <a:noFill/>
          </a:ln>
        </p:spPr>
      </p:pic>
      <p:pic>
        <p:nvPicPr>
          <p:cNvPr id="154" name="Google Shape;154;g2da57ca5431_0_120"/>
          <p:cNvPicPr preferRelativeResize="0"/>
          <p:nvPr/>
        </p:nvPicPr>
        <p:blipFill>
          <a:blip r:embed="rId6">
            <a:alphaModFix/>
          </a:blip>
          <a:stretch>
            <a:fillRect/>
          </a:stretch>
        </p:blipFill>
        <p:spPr>
          <a:xfrm>
            <a:off x="7805200" y="1252975"/>
            <a:ext cx="342350" cy="247650"/>
          </a:xfrm>
          <a:prstGeom prst="rect">
            <a:avLst/>
          </a:prstGeom>
          <a:noFill/>
          <a:ln>
            <a:noFill/>
          </a:ln>
        </p:spPr>
      </p:pic>
      <p:pic>
        <p:nvPicPr>
          <p:cNvPr id="155" name="Google Shape;155;g2da57ca5431_0_120"/>
          <p:cNvPicPr preferRelativeResize="0"/>
          <p:nvPr/>
        </p:nvPicPr>
        <p:blipFill>
          <a:blip r:embed="rId6">
            <a:alphaModFix/>
          </a:blip>
          <a:stretch>
            <a:fillRect/>
          </a:stretch>
        </p:blipFill>
        <p:spPr>
          <a:xfrm>
            <a:off x="4253188" y="1299750"/>
            <a:ext cx="342350" cy="247650"/>
          </a:xfrm>
          <a:prstGeom prst="rect">
            <a:avLst/>
          </a:prstGeom>
          <a:noFill/>
          <a:ln>
            <a:noFill/>
          </a:ln>
        </p:spPr>
      </p:pic>
      <p:pic>
        <p:nvPicPr>
          <p:cNvPr id="156" name="Google Shape;156;g2da57ca5431_0_120"/>
          <p:cNvPicPr preferRelativeResize="0"/>
          <p:nvPr/>
        </p:nvPicPr>
        <p:blipFill>
          <a:blip r:embed="rId6">
            <a:alphaModFix/>
          </a:blip>
          <a:stretch>
            <a:fillRect/>
          </a:stretch>
        </p:blipFill>
        <p:spPr>
          <a:xfrm>
            <a:off x="4548463" y="1299750"/>
            <a:ext cx="342350" cy="247650"/>
          </a:xfrm>
          <a:prstGeom prst="rect">
            <a:avLst/>
          </a:prstGeom>
          <a:noFill/>
          <a:ln>
            <a:noFill/>
          </a:ln>
        </p:spPr>
      </p:pic>
      <p:pic>
        <p:nvPicPr>
          <p:cNvPr id="157" name="Google Shape;157;g2da57ca5431_0_120"/>
          <p:cNvPicPr preferRelativeResize="0"/>
          <p:nvPr/>
        </p:nvPicPr>
        <p:blipFill>
          <a:blip r:embed="rId6">
            <a:alphaModFix/>
          </a:blip>
          <a:stretch>
            <a:fillRect/>
          </a:stretch>
        </p:blipFill>
        <p:spPr>
          <a:xfrm>
            <a:off x="1581863" y="1252975"/>
            <a:ext cx="342350" cy="247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db2049ec60_2_286"/>
          <p:cNvSpPr txBox="1"/>
          <p:nvPr>
            <p:ph type="title"/>
          </p:nvPr>
        </p:nvSpPr>
        <p:spPr>
          <a:xfrm>
            <a:off x="483675" y="1868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Gender Gap Is Fairly Consistent, </a:t>
            </a:r>
            <a:endParaRPr/>
          </a:p>
          <a:p>
            <a:pPr indent="0" lvl="0" marL="0" rtl="0" algn="ctr">
              <a:lnSpc>
                <a:spcPct val="100000"/>
              </a:lnSpc>
              <a:spcBef>
                <a:spcPts val="0"/>
              </a:spcBef>
              <a:spcAft>
                <a:spcPts val="0"/>
              </a:spcAft>
              <a:buSzPts val="2500"/>
              <a:buNone/>
            </a:pPr>
            <a:r>
              <a:rPr lang="en"/>
              <a:t>With Greater Gender Imparity For Advanced Degree </a:t>
            </a:r>
            <a:endParaRPr/>
          </a:p>
        </p:txBody>
      </p:sp>
      <p:pic>
        <p:nvPicPr>
          <p:cNvPr id="163" name="Google Shape;163;g2db2049ec60_2_286"/>
          <p:cNvPicPr preferRelativeResize="0"/>
          <p:nvPr/>
        </p:nvPicPr>
        <p:blipFill>
          <a:blip r:embed="rId4">
            <a:alphaModFix/>
          </a:blip>
          <a:stretch>
            <a:fillRect/>
          </a:stretch>
        </p:blipFill>
        <p:spPr>
          <a:xfrm>
            <a:off x="1688825" y="1105825"/>
            <a:ext cx="6334403" cy="3488876"/>
          </a:xfrm>
          <a:prstGeom prst="rect">
            <a:avLst/>
          </a:prstGeom>
          <a:noFill/>
          <a:ln>
            <a:noFill/>
          </a:ln>
        </p:spPr>
      </p:pic>
      <p:sp>
        <p:nvSpPr>
          <p:cNvPr id="164" name="Google Shape;164;g2db2049ec60_2_286"/>
          <p:cNvSpPr txBox="1"/>
          <p:nvPr/>
        </p:nvSpPr>
        <p:spPr>
          <a:xfrm flipH="1" rot="-5400000">
            <a:off x="-25525" y="2673263"/>
            <a:ext cx="269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latin typeface="Roboto"/>
                <a:ea typeface="Roboto"/>
                <a:cs typeface="Roboto"/>
                <a:sym typeface="Roboto"/>
              </a:rPr>
              <a:t>Earnings Of Women / Earnings Of Men</a:t>
            </a:r>
            <a:endParaRPr b="1" sz="11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db7bddb68f_0_3"/>
          <p:cNvSpPr txBox="1"/>
          <p:nvPr>
            <p:ph type="title"/>
          </p:nvPr>
        </p:nvSpPr>
        <p:spPr>
          <a:xfrm>
            <a:off x="483675" y="1868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Wage Growth Seems To Be Generally Aligned Across Genders, </a:t>
            </a:r>
            <a:endParaRPr/>
          </a:p>
          <a:p>
            <a:pPr indent="0" lvl="0" marL="0" rtl="0" algn="ctr">
              <a:lnSpc>
                <a:spcPct val="100000"/>
              </a:lnSpc>
              <a:spcBef>
                <a:spcPts val="0"/>
              </a:spcBef>
              <a:spcAft>
                <a:spcPts val="0"/>
              </a:spcAft>
              <a:buSzPts val="2500"/>
              <a:buNone/>
            </a:pPr>
            <a:r>
              <a:rPr lang="en"/>
              <a:t>Perhaps Lagged For Females Across Lower Education Levels</a:t>
            </a:r>
            <a:endParaRPr/>
          </a:p>
        </p:txBody>
      </p:sp>
      <p:pic>
        <p:nvPicPr>
          <p:cNvPr id="170" name="Google Shape;170;g2db7bddb68f_0_3"/>
          <p:cNvPicPr preferRelativeResize="0"/>
          <p:nvPr/>
        </p:nvPicPr>
        <p:blipFill>
          <a:blip r:embed="rId3">
            <a:alphaModFix/>
          </a:blip>
          <a:stretch>
            <a:fillRect/>
          </a:stretch>
        </p:blipFill>
        <p:spPr>
          <a:xfrm>
            <a:off x="2340800" y="870688"/>
            <a:ext cx="3634775" cy="2062323"/>
          </a:xfrm>
          <a:prstGeom prst="rect">
            <a:avLst/>
          </a:prstGeom>
          <a:noFill/>
          <a:ln>
            <a:noFill/>
          </a:ln>
        </p:spPr>
      </p:pic>
      <p:pic>
        <p:nvPicPr>
          <p:cNvPr id="171" name="Google Shape;171;g2db7bddb68f_0_3"/>
          <p:cNvPicPr preferRelativeResize="0"/>
          <p:nvPr/>
        </p:nvPicPr>
        <p:blipFill>
          <a:blip r:embed="rId4">
            <a:alphaModFix/>
          </a:blip>
          <a:stretch>
            <a:fillRect/>
          </a:stretch>
        </p:blipFill>
        <p:spPr>
          <a:xfrm>
            <a:off x="878399" y="2957450"/>
            <a:ext cx="3525576" cy="2062324"/>
          </a:xfrm>
          <a:prstGeom prst="rect">
            <a:avLst/>
          </a:prstGeom>
          <a:noFill/>
          <a:ln>
            <a:noFill/>
          </a:ln>
        </p:spPr>
      </p:pic>
      <p:pic>
        <p:nvPicPr>
          <p:cNvPr id="172" name="Google Shape;172;g2db7bddb68f_0_3"/>
          <p:cNvPicPr preferRelativeResize="0"/>
          <p:nvPr/>
        </p:nvPicPr>
        <p:blipFill>
          <a:blip r:embed="rId5">
            <a:alphaModFix/>
          </a:blip>
          <a:stretch>
            <a:fillRect/>
          </a:stretch>
        </p:blipFill>
        <p:spPr>
          <a:xfrm>
            <a:off x="4656150" y="2966337"/>
            <a:ext cx="3634775" cy="2053438"/>
          </a:xfrm>
          <a:prstGeom prst="rect">
            <a:avLst/>
          </a:prstGeom>
          <a:noFill/>
          <a:ln>
            <a:noFill/>
          </a:ln>
        </p:spPr>
      </p:pic>
      <p:pic>
        <p:nvPicPr>
          <p:cNvPr id="173" name="Google Shape;173;g2db7bddb68f_0_3"/>
          <p:cNvPicPr preferRelativeResize="0"/>
          <p:nvPr/>
        </p:nvPicPr>
        <p:blipFill>
          <a:blip r:embed="rId6">
            <a:alphaModFix/>
          </a:blip>
          <a:stretch>
            <a:fillRect/>
          </a:stretch>
        </p:blipFill>
        <p:spPr>
          <a:xfrm>
            <a:off x="5061175" y="870688"/>
            <a:ext cx="342350" cy="247650"/>
          </a:xfrm>
          <a:prstGeom prst="rect">
            <a:avLst/>
          </a:prstGeom>
          <a:noFill/>
          <a:ln>
            <a:noFill/>
          </a:ln>
        </p:spPr>
      </p:pic>
      <p:pic>
        <p:nvPicPr>
          <p:cNvPr id="174" name="Google Shape;174;g2db7bddb68f_0_3"/>
          <p:cNvPicPr preferRelativeResize="0"/>
          <p:nvPr/>
        </p:nvPicPr>
        <p:blipFill>
          <a:blip r:embed="rId6">
            <a:alphaModFix/>
          </a:blip>
          <a:stretch>
            <a:fillRect/>
          </a:stretch>
        </p:blipFill>
        <p:spPr>
          <a:xfrm>
            <a:off x="5356450" y="870688"/>
            <a:ext cx="342350" cy="247650"/>
          </a:xfrm>
          <a:prstGeom prst="rect">
            <a:avLst/>
          </a:prstGeom>
          <a:noFill/>
          <a:ln>
            <a:noFill/>
          </a:ln>
        </p:spPr>
      </p:pic>
      <p:pic>
        <p:nvPicPr>
          <p:cNvPr id="175" name="Google Shape;175;g2db7bddb68f_0_3"/>
          <p:cNvPicPr preferRelativeResize="0"/>
          <p:nvPr/>
        </p:nvPicPr>
        <p:blipFill>
          <a:blip r:embed="rId6">
            <a:alphaModFix/>
          </a:blip>
          <a:stretch>
            <a:fillRect/>
          </a:stretch>
        </p:blipFill>
        <p:spPr>
          <a:xfrm>
            <a:off x="5642200" y="870688"/>
            <a:ext cx="342350" cy="247650"/>
          </a:xfrm>
          <a:prstGeom prst="rect">
            <a:avLst/>
          </a:prstGeom>
          <a:noFill/>
          <a:ln>
            <a:noFill/>
          </a:ln>
        </p:spPr>
      </p:pic>
      <p:pic>
        <p:nvPicPr>
          <p:cNvPr id="176" name="Google Shape;176;g2db7bddb68f_0_3"/>
          <p:cNvPicPr preferRelativeResize="0"/>
          <p:nvPr/>
        </p:nvPicPr>
        <p:blipFill>
          <a:blip r:embed="rId6">
            <a:alphaModFix/>
          </a:blip>
          <a:stretch>
            <a:fillRect/>
          </a:stretch>
        </p:blipFill>
        <p:spPr>
          <a:xfrm>
            <a:off x="7378300" y="2909825"/>
            <a:ext cx="342350" cy="247650"/>
          </a:xfrm>
          <a:prstGeom prst="rect">
            <a:avLst/>
          </a:prstGeom>
          <a:noFill/>
          <a:ln>
            <a:noFill/>
          </a:ln>
        </p:spPr>
      </p:pic>
      <p:pic>
        <p:nvPicPr>
          <p:cNvPr id="177" name="Google Shape;177;g2db7bddb68f_0_3"/>
          <p:cNvPicPr preferRelativeResize="0"/>
          <p:nvPr/>
        </p:nvPicPr>
        <p:blipFill>
          <a:blip r:embed="rId6">
            <a:alphaModFix/>
          </a:blip>
          <a:stretch>
            <a:fillRect/>
          </a:stretch>
        </p:blipFill>
        <p:spPr>
          <a:xfrm>
            <a:off x="7673575" y="2909825"/>
            <a:ext cx="342350" cy="247650"/>
          </a:xfrm>
          <a:prstGeom prst="rect">
            <a:avLst/>
          </a:prstGeom>
          <a:noFill/>
          <a:ln>
            <a:noFill/>
          </a:ln>
        </p:spPr>
      </p:pic>
      <p:pic>
        <p:nvPicPr>
          <p:cNvPr id="178" name="Google Shape;178;g2db7bddb68f_0_3"/>
          <p:cNvPicPr preferRelativeResize="0"/>
          <p:nvPr/>
        </p:nvPicPr>
        <p:blipFill>
          <a:blip r:embed="rId6">
            <a:alphaModFix/>
          </a:blip>
          <a:stretch>
            <a:fillRect/>
          </a:stretch>
        </p:blipFill>
        <p:spPr>
          <a:xfrm>
            <a:off x="3637150" y="2909825"/>
            <a:ext cx="342350" cy="247650"/>
          </a:xfrm>
          <a:prstGeom prst="rect">
            <a:avLst/>
          </a:prstGeom>
          <a:noFill/>
          <a:ln>
            <a:noFill/>
          </a:ln>
        </p:spPr>
      </p:pic>
      <p:sp>
        <p:nvSpPr>
          <p:cNvPr id="179" name="Google Shape;179;g2db7bddb68f_0_3"/>
          <p:cNvSpPr txBox="1"/>
          <p:nvPr/>
        </p:nvSpPr>
        <p:spPr>
          <a:xfrm>
            <a:off x="5288575" y="1321000"/>
            <a:ext cx="21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a:t>
            </a:r>
            <a:endParaRPr sz="1800">
              <a:latin typeface="Roboto"/>
              <a:ea typeface="Roboto"/>
              <a:cs typeface="Roboto"/>
              <a:sym typeface="Roboto"/>
            </a:endParaRPr>
          </a:p>
        </p:txBody>
      </p:sp>
      <p:sp>
        <p:nvSpPr>
          <p:cNvPr id="180" name="Google Shape;180;g2db7bddb68f_0_3"/>
          <p:cNvSpPr txBox="1"/>
          <p:nvPr/>
        </p:nvSpPr>
        <p:spPr>
          <a:xfrm>
            <a:off x="6442925" y="1386150"/>
            <a:ext cx="2213100" cy="10314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u="sng">
                <a:latin typeface="Roboto"/>
                <a:ea typeface="Roboto"/>
                <a:cs typeface="Roboto"/>
                <a:sym typeface="Roboto"/>
              </a:rPr>
              <a:t>Legend</a:t>
            </a:r>
            <a:endParaRPr b="1" sz="1100" u="sng">
              <a:latin typeface="Roboto"/>
              <a:ea typeface="Roboto"/>
              <a:cs typeface="Roboto"/>
              <a:sym typeface="Roboto"/>
            </a:endParaRPr>
          </a:p>
          <a:p>
            <a:pPr indent="0" lvl="0" marL="0" rtl="0" algn="l">
              <a:lnSpc>
                <a:spcPct val="150000"/>
              </a:lnSpc>
              <a:spcBef>
                <a:spcPts val="0"/>
              </a:spcBef>
              <a:spcAft>
                <a:spcPts val="0"/>
              </a:spcAft>
              <a:buNone/>
            </a:pPr>
            <a:r>
              <a:rPr lang="en" sz="1100">
                <a:latin typeface="Roboto"/>
                <a:ea typeface="Roboto"/>
                <a:cs typeface="Roboto"/>
                <a:sym typeface="Roboto"/>
              </a:rPr>
              <a:t>Advanced Degree</a:t>
            </a:r>
            <a:endParaRPr sz="1100">
              <a:latin typeface="Roboto"/>
              <a:ea typeface="Roboto"/>
              <a:cs typeface="Roboto"/>
              <a:sym typeface="Roboto"/>
            </a:endParaRPr>
          </a:p>
          <a:p>
            <a:pPr indent="0" lvl="0" marL="0" rtl="0" algn="l">
              <a:lnSpc>
                <a:spcPct val="150000"/>
              </a:lnSpc>
              <a:spcBef>
                <a:spcPts val="0"/>
              </a:spcBef>
              <a:spcAft>
                <a:spcPts val="0"/>
              </a:spcAft>
              <a:buNone/>
            </a:pPr>
            <a:r>
              <a:rPr lang="en" sz="1100">
                <a:latin typeface="Roboto"/>
                <a:ea typeface="Roboto"/>
                <a:cs typeface="Roboto"/>
                <a:sym typeface="Roboto"/>
              </a:rPr>
              <a:t>Bachelor’s Degree Only</a:t>
            </a:r>
            <a:endParaRPr sz="1100">
              <a:latin typeface="Roboto"/>
              <a:ea typeface="Roboto"/>
              <a:cs typeface="Roboto"/>
              <a:sym typeface="Roboto"/>
            </a:endParaRPr>
          </a:p>
          <a:p>
            <a:pPr indent="0" lvl="0" marL="0" rtl="0" algn="l">
              <a:lnSpc>
                <a:spcPct val="150000"/>
              </a:lnSpc>
              <a:spcBef>
                <a:spcPts val="0"/>
              </a:spcBef>
              <a:spcAft>
                <a:spcPts val="0"/>
              </a:spcAft>
              <a:buNone/>
            </a:pPr>
            <a:r>
              <a:rPr lang="en" sz="1100">
                <a:latin typeface="Roboto"/>
                <a:ea typeface="Roboto"/>
                <a:cs typeface="Roboto"/>
                <a:sym typeface="Roboto"/>
              </a:rPr>
              <a:t>High School Graduates</a:t>
            </a:r>
            <a:endParaRPr sz="1100">
              <a:latin typeface="Roboto"/>
              <a:ea typeface="Roboto"/>
              <a:cs typeface="Roboto"/>
              <a:sym typeface="Roboto"/>
            </a:endParaRPr>
          </a:p>
        </p:txBody>
      </p:sp>
      <p:pic>
        <p:nvPicPr>
          <p:cNvPr id="181" name="Google Shape;181;g2db7bddb68f_0_3"/>
          <p:cNvPicPr preferRelativeResize="0"/>
          <p:nvPr/>
        </p:nvPicPr>
        <p:blipFill>
          <a:blip r:embed="rId6">
            <a:alphaModFix/>
          </a:blip>
          <a:stretch>
            <a:fillRect/>
          </a:stretch>
        </p:blipFill>
        <p:spPr>
          <a:xfrm>
            <a:off x="7676050" y="1627050"/>
            <a:ext cx="342350" cy="247650"/>
          </a:xfrm>
          <a:prstGeom prst="rect">
            <a:avLst/>
          </a:prstGeom>
          <a:noFill/>
          <a:ln>
            <a:noFill/>
          </a:ln>
        </p:spPr>
      </p:pic>
      <p:pic>
        <p:nvPicPr>
          <p:cNvPr id="182" name="Google Shape;182;g2db7bddb68f_0_3"/>
          <p:cNvPicPr preferRelativeResize="0"/>
          <p:nvPr/>
        </p:nvPicPr>
        <p:blipFill>
          <a:blip r:embed="rId6">
            <a:alphaModFix/>
          </a:blip>
          <a:stretch>
            <a:fillRect/>
          </a:stretch>
        </p:blipFill>
        <p:spPr>
          <a:xfrm>
            <a:off x="7971325" y="1627050"/>
            <a:ext cx="342350" cy="247650"/>
          </a:xfrm>
          <a:prstGeom prst="rect">
            <a:avLst/>
          </a:prstGeom>
          <a:noFill/>
          <a:ln>
            <a:noFill/>
          </a:ln>
        </p:spPr>
      </p:pic>
      <p:pic>
        <p:nvPicPr>
          <p:cNvPr id="183" name="Google Shape;183;g2db7bddb68f_0_3"/>
          <p:cNvPicPr preferRelativeResize="0"/>
          <p:nvPr/>
        </p:nvPicPr>
        <p:blipFill>
          <a:blip r:embed="rId6">
            <a:alphaModFix/>
          </a:blip>
          <a:stretch>
            <a:fillRect/>
          </a:stretch>
        </p:blipFill>
        <p:spPr>
          <a:xfrm>
            <a:off x="8239300" y="1627050"/>
            <a:ext cx="342350" cy="247650"/>
          </a:xfrm>
          <a:prstGeom prst="rect">
            <a:avLst/>
          </a:prstGeom>
          <a:noFill/>
          <a:ln>
            <a:noFill/>
          </a:ln>
        </p:spPr>
      </p:pic>
      <p:pic>
        <p:nvPicPr>
          <p:cNvPr id="184" name="Google Shape;184;g2db7bddb68f_0_3"/>
          <p:cNvPicPr preferRelativeResize="0"/>
          <p:nvPr/>
        </p:nvPicPr>
        <p:blipFill>
          <a:blip r:embed="rId6">
            <a:alphaModFix/>
          </a:blip>
          <a:stretch>
            <a:fillRect/>
          </a:stretch>
        </p:blipFill>
        <p:spPr>
          <a:xfrm>
            <a:off x="7971325" y="1874700"/>
            <a:ext cx="342350" cy="247650"/>
          </a:xfrm>
          <a:prstGeom prst="rect">
            <a:avLst/>
          </a:prstGeom>
          <a:noFill/>
          <a:ln>
            <a:noFill/>
          </a:ln>
        </p:spPr>
      </p:pic>
      <p:pic>
        <p:nvPicPr>
          <p:cNvPr id="185" name="Google Shape;185;g2db7bddb68f_0_3"/>
          <p:cNvPicPr preferRelativeResize="0"/>
          <p:nvPr/>
        </p:nvPicPr>
        <p:blipFill>
          <a:blip r:embed="rId6">
            <a:alphaModFix/>
          </a:blip>
          <a:stretch>
            <a:fillRect/>
          </a:stretch>
        </p:blipFill>
        <p:spPr>
          <a:xfrm>
            <a:off x="8266600" y="1874700"/>
            <a:ext cx="342350" cy="247650"/>
          </a:xfrm>
          <a:prstGeom prst="rect">
            <a:avLst/>
          </a:prstGeom>
          <a:noFill/>
          <a:ln>
            <a:noFill/>
          </a:ln>
        </p:spPr>
      </p:pic>
      <p:pic>
        <p:nvPicPr>
          <p:cNvPr id="186" name="Google Shape;186;g2db7bddb68f_0_3"/>
          <p:cNvPicPr preferRelativeResize="0"/>
          <p:nvPr/>
        </p:nvPicPr>
        <p:blipFill>
          <a:blip r:embed="rId6">
            <a:alphaModFix/>
          </a:blip>
          <a:stretch>
            <a:fillRect/>
          </a:stretch>
        </p:blipFill>
        <p:spPr>
          <a:xfrm>
            <a:off x="8018400" y="2122350"/>
            <a:ext cx="342350" cy="247650"/>
          </a:xfrm>
          <a:prstGeom prst="rect">
            <a:avLst/>
          </a:prstGeom>
          <a:noFill/>
          <a:ln>
            <a:noFill/>
          </a:ln>
        </p:spPr>
      </p:pic>
      <p:sp>
        <p:nvSpPr>
          <p:cNvPr id="187" name="Google Shape;187;g2db7bddb68f_0_3"/>
          <p:cNvSpPr txBox="1"/>
          <p:nvPr/>
        </p:nvSpPr>
        <p:spPr>
          <a:xfrm flipH="1" rot="-5400000">
            <a:off x="297900" y="3770012"/>
            <a:ext cx="853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Roboto"/>
                <a:ea typeface="Roboto"/>
                <a:cs typeface="Roboto"/>
                <a:sym typeface="Roboto"/>
              </a:rPr>
              <a:t>Percentage</a:t>
            </a:r>
            <a:endParaRPr b="1" sz="800">
              <a:latin typeface="Roboto"/>
              <a:ea typeface="Roboto"/>
              <a:cs typeface="Roboto"/>
              <a:sym typeface="Roboto"/>
            </a:endParaRPr>
          </a:p>
        </p:txBody>
      </p:sp>
      <p:sp>
        <p:nvSpPr>
          <p:cNvPr id="188" name="Google Shape;188;g2db7bddb68f_0_3"/>
          <p:cNvSpPr txBox="1"/>
          <p:nvPr/>
        </p:nvSpPr>
        <p:spPr>
          <a:xfrm flipH="1" rot="-5400000">
            <a:off x="4145400" y="3770012"/>
            <a:ext cx="853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Roboto"/>
                <a:ea typeface="Roboto"/>
                <a:cs typeface="Roboto"/>
                <a:sym typeface="Roboto"/>
              </a:rPr>
              <a:t>Percentage</a:t>
            </a:r>
            <a:endParaRPr b="1" sz="800">
              <a:latin typeface="Roboto"/>
              <a:ea typeface="Roboto"/>
              <a:cs typeface="Roboto"/>
              <a:sym typeface="Roboto"/>
            </a:endParaRPr>
          </a:p>
        </p:txBody>
      </p:sp>
      <p:sp>
        <p:nvSpPr>
          <p:cNvPr id="189" name="Google Shape;189;g2db7bddb68f_0_3"/>
          <p:cNvSpPr txBox="1"/>
          <p:nvPr/>
        </p:nvSpPr>
        <p:spPr>
          <a:xfrm flipH="1" rot="-5400000">
            <a:off x="1846575" y="1743525"/>
            <a:ext cx="853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Roboto"/>
                <a:ea typeface="Roboto"/>
                <a:cs typeface="Roboto"/>
                <a:sym typeface="Roboto"/>
              </a:rPr>
              <a:t>Percentage</a:t>
            </a:r>
            <a:endParaRPr b="1" sz="8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da57ca5431_0_124"/>
          <p:cNvSpPr/>
          <p:nvPr/>
        </p:nvSpPr>
        <p:spPr>
          <a:xfrm>
            <a:off x="454250" y="2972300"/>
            <a:ext cx="8107200" cy="175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5" name="Google Shape;195;g2da57ca5431_0_124"/>
          <p:cNvSpPr/>
          <p:nvPr/>
        </p:nvSpPr>
        <p:spPr>
          <a:xfrm>
            <a:off x="3391363" y="2626063"/>
            <a:ext cx="685800" cy="685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6" name="Google Shape;196;g2da57ca5431_0_124"/>
          <p:cNvSpPr/>
          <p:nvPr/>
        </p:nvSpPr>
        <p:spPr>
          <a:xfrm>
            <a:off x="454250" y="1096100"/>
            <a:ext cx="8107200" cy="1392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197" name="Google Shape;197;g2da57ca5431_0_124"/>
          <p:cNvSpPr txBox="1"/>
          <p:nvPr>
            <p:ph type="title"/>
          </p:nvPr>
        </p:nvSpPr>
        <p:spPr>
          <a:xfrm>
            <a:off x="483675" y="4154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Conclusion &amp; Next Steps</a:t>
            </a:r>
            <a:endParaRPr>
              <a:solidFill>
                <a:srgbClr val="000000"/>
              </a:solidFill>
            </a:endParaRPr>
          </a:p>
        </p:txBody>
      </p:sp>
      <p:sp>
        <p:nvSpPr>
          <p:cNvPr id="198" name="Google Shape;198;g2da57ca5431_0_124"/>
          <p:cNvSpPr txBox="1"/>
          <p:nvPr/>
        </p:nvSpPr>
        <p:spPr>
          <a:xfrm>
            <a:off x="422750" y="1010550"/>
            <a:ext cx="8313000" cy="361800"/>
          </a:xfrm>
          <a:prstGeom prst="rect">
            <a:avLst/>
          </a:prstGeom>
          <a:noFill/>
          <a:ln>
            <a:noFill/>
          </a:ln>
        </p:spPr>
        <p:txBody>
          <a:bodyPr anchorCtr="0" anchor="t" bIns="91425" lIns="91425" spcFirstLastPara="1" rIns="91425" wrap="square" tIns="91425">
            <a:spAutoFit/>
          </a:bodyPr>
          <a:lstStyle/>
          <a:p>
            <a:pPr indent="-228600" lvl="0" marL="990600" rtl="0" algn="l">
              <a:lnSpc>
                <a:spcPct val="115000"/>
              </a:lnSpc>
              <a:spcBef>
                <a:spcPts val="0"/>
              </a:spcBef>
              <a:spcAft>
                <a:spcPts val="0"/>
              </a:spcAft>
              <a:buClr>
                <a:srgbClr val="1D1C1D"/>
              </a:buClr>
              <a:buSzPts val="1150"/>
              <a:buNone/>
            </a:pPr>
            <a:r>
              <a:t/>
            </a:r>
            <a:endParaRPr sz="1150">
              <a:solidFill>
                <a:srgbClr val="1D1C1D"/>
              </a:solidFill>
              <a:highlight>
                <a:srgbClr val="F8F8F8"/>
              </a:highlight>
            </a:endParaRPr>
          </a:p>
        </p:txBody>
      </p:sp>
      <p:pic>
        <p:nvPicPr>
          <p:cNvPr id="199" name="Google Shape;199;g2da57ca5431_0_124"/>
          <p:cNvPicPr preferRelativeResize="0"/>
          <p:nvPr/>
        </p:nvPicPr>
        <p:blipFill>
          <a:blip r:embed="rId3">
            <a:alphaModFix/>
          </a:blip>
          <a:stretch>
            <a:fillRect/>
          </a:stretch>
        </p:blipFill>
        <p:spPr>
          <a:xfrm>
            <a:off x="542925" y="1173037"/>
            <a:ext cx="1278509" cy="1238125"/>
          </a:xfrm>
          <a:prstGeom prst="rect">
            <a:avLst/>
          </a:prstGeom>
          <a:noFill/>
          <a:ln>
            <a:noFill/>
          </a:ln>
        </p:spPr>
      </p:pic>
      <p:sp>
        <p:nvSpPr>
          <p:cNvPr id="200" name="Google Shape;200;g2da57ca5431_0_124"/>
          <p:cNvSpPr txBox="1"/>
          <p:nvPr/>
        </p:nvSpPr>
        <p:spPr>
          <a:xfrm>
            <a:off x="1896800" y="1178125"/>
            <a:ext cx="6629400" cy="12969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Roboto"/>
              <a:buChar char="★"/>
            </a:pPr>
            <a:r>
              <a:rPr lang="en" sz="1000">
                <a:latin typeface="Roboto"/>
                <a:ea typeface="Roboto"/>
                <a:cs typeface="Roboto"/>
                <a:sym typeface="Roboto"/>
              </a:rPr>
              <a:t>Both men &amp; women earn more with increased education; While there is a noticeable gender gap in pay between men &amp; women, pay across both genders are directionally aligned across all education levels</a:t>
            </a:r>
            <a:endParaRPr sz="1000">
              <a:latin typeface="Roboto"/>
              <a:ea typeface="Roboto"/>
              <a:cs typeface="Roboto"/>
              <a:sym typeface="Roboto"/>
            </a:endParaRPr>
          </a:p>
          <a:p>
            <a:pPr indent="0" lvl="0" marL="0" rtl="0" algn="l">
              <a:spcBef>
                <a:spcPts val="0"/>
              </a:spcBef>
              <a:spcAft>
                <a:spcPts val="0"/>
              </a:spcAft>
              <a:buNone/>
            </a:pPr>
            <a:r>
              <a:t/>
            </a:r>
            <a:endParaRPr sz="5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Gender gap is fairly consistent ($0.70/$0.80 F : $1 M), with greater gender imparity for Advanced Degree (compared to lower education levels)</a:t>
            </a:r>
            <a:endParaRPr sz="1000">
              <a:latin typeface="Roboto"/>
              <a:ea typeface="Roboto"/>
              <a:cs typeface="Roboto"/>
              <a:sym typeface="Roboto"/>
            </a:endParaRPr>
          </a:p>
          <a:p>
            <a:pPr indent="0" lvl="0" marL="457200" rtl="0" algn="l">
              <a:spcBef>
                <a:spcPts val="0"/>
              </a:spcBef>
              <a:spcAft>
                <a:spcPts val="0"/>
              </a:spcAft>
              <a:buNone/>
            </a:pPr>
            <a:r>
              <a:t/>
            </a:r>
            <a:endParaRPr sz="500">
              <a:latin typeface="Roboto"/>
              <a:ea typeface="Roboto"/>
              <a:cs typeface="Roboto"/>
              <a:sym typeface="Roboto"/>
            </a:endParaRPr>
          </a:p>
          <a:p>
            <a:pPr indent="0" lvl="0" marL="457200" rtl="0" algn="l">
              <a:spcBef>
                <a:spcPts val="0"/>
              </a:spcBef>
              <a:spcAft>
                <a:spcPts val="0"/>
              </a:spcAft>
              <a:buNone/>
            </a:pPr>
            <a:r>
              <a:t/>
            </a:r>
            <a:endParaRPr sz="200">
              <a:latin typeface="Roboto"/>
              <a:ea typeface="Roboto"/>
              <a:cs typeface="Roboto"/>
              <a:sym typeface="Roboto"/>
            </a:endParaRPr>
          </a:p>
          <a:p>
            <a:pPr indent="-292100" lvl="0" marL="457200" rtl="0" algn="l">
              <a:spcBef>
                <a:spcPts val="0"/>
              </a:spcBef>
              <a:spcAft>
                <a:spcPts val="0"/>
              </a:spcAft>
              <a:buSzPts val="1000"/>
              <a:buFont typeface="Roboto"/>
              <a:buChar char="★"/>
            </a:pPr>
            <a:r>
              <a:rPr lang="en" sz="1000">
                <a:latin typeface="Roboto"/>
                <a:ea typeface="Roboto"/>
                <a:cs typeface="Roboto"/>
                <a:sym typeface="Roboto"/>
              </a:rPr>
              <a:t>Wage growth seems to be generally aligned across genders, perhaps lagged for females across lower education levels</a:t>
            </a:r>
            <a:endParaRPr sz="1000">
              <a:latin typeface="Roboto"/>
              <a:ea typeface="Roboto"/>
              <a:cs typeface="Roboto"/>
              <a:sym typeface="Roboto"/>
            </a:endParaRPr>
          </a:p>
        </p:txBody>
      </p:sp>
      <p:pic>
        <p:nvPicPr>
          <p:cNvPr id="201" name="Google Shape;201;g2da57ca5431_0_124"/>
          <p:cNvPicPr preferRelativeResize="0"/>
          <p:nvPr/>
        </p:nvPicPr>
        <p:blipFill rotWithShape="1">
          <a:blip r:embed="rId4">
            <a:alphaModFix/>
          </a:blip>
          <a:srcRect b="8924" l="19451" r="15537" t="10818"/>
          <a:stretch/>
        </p:blipFill>
        <p:spPr>
          <a:xfrm>
            <a:off x="3523263" y="2749862"/>
            <a:ext cx="422025" cy="438225"/>
          </a:xfrm>
          <a:prstGeom prst="rect">
            <a:avLst/>
          </a:prstGeom>
          <a:noFill/>
          <a:ln>
            <a:noFill/>
          </a:ln>
        </p:spPr>
      </p:pic>
      <p:pic>
        <p:nvPicPr>
          <p:cNvPr id="202" name="Google Shape;202;g2da57ca5431_0_124"/>
          <p:cNvPicPr preferRelativeResize="0"/>
          <p:nvPr/>
        </p:nvPicPr>
        <p:blipFill>
          <a:blip r:embed="rId5">
            <a:alphaModFix/>
          </a:blip>
          <a:stretch>
            <a:fillRect/>
          </a:stretch>
        </p:blipFill>
        <p:spPr>
          <a:xfrm>
            <a:off x="467550" y="3269313"/>
            <a:ext cx="1429250" cy="1161275"/>
          </a:xfrm>
          <a:prstGeom prst="rect">
            <a:avLst/>
          </a:prstGeom>
          <a:noFill/>
          <a:ln>
            <a:noFill/>
          </a:ln>
        </p:spPr>
      </p:pic>
      <p:sp>
        <p:nvSpPr>
          <p:cNvPr id="203" name="Google Shape;203;g2da57ca5431_0_124"/>
          <p:cNvSpPr/>
          <p:nvPr/>
        </p:nvSpPr>
        <p:spPr>
          <a:xfrm>
            <a:off x="6398513" y="2626063"/>
            <a:ext cx="685800" cy="6858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204" name="Google Shape;204;g2da57ca5431_0_124"/>
          <p:cNvPicPr preferRelativeResize="0"/>
          <p:nvPr/>
        </p:nvPicPr>
        <p:blipFill rotWithShape="1">
          <a:blip r:embed="rId6">
            <a:alphaModFix/>
          </a:blip>
          <a:srcRect b="9785" l="15194" r="15616" t="6790"/>
          <a:stretch/>
        </p:blipFill>
        <p:spPr>
          <a:xfrm>
            <a:off x="6530400" y="2756513"/>
            <a:ext cx="422025" cy="424911"/>
          </a:xfrm>
          <a:prstGeom prst="rect">
            <a:avLst/>
          </a:prstGeom>
          <a:noFill/>
          <a:ln>
            <a:noFill/>
          </a:ln>
        </p:spPr>
      </p:pic>
      <p:sp>
        <p:nvSpPr>
          <p:cNvPr id="205" name="Google Shape;205;g2da57ca5431_0_124"/>
          <p:cNvSpPr txBox="1"/>
          <p:nvPr/>
        </p:nvSpPr>
        <p:spPr>
          <a:xfrm>
            <a:off x="2257913" y="3381375"/>
            <a:ext cx="2667000" cy="13854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Roboto"/>
              <a:buChar char="❏"/>
            </a:pPr>
            <a:r>
              <a:rPr lang="en" sz="1100">
                <a:latin typeface="Roboto"/>
                <a:ea typeface="Roboto"/>
                <a:cs typeface="Roboto"/>
                <a:sym typeface="Roboto"/>
              </a:rPr>
              <a:t>Analyze </a:t>
            </a:r>
            <a:r>
              <a:rPr b="1" lang="en" sz="1100">
                <a:latin typeface="Roboto"/>
                <a:ea typeface="Roboto"/>
                <a:cs typeface="Roboto"/>
                <a:sym typeface="Roboto"/>
              </a:rPr>
              <a:t>additional data dimensions</a:t>
            </a:r>
            <a:r>
              <a:rPr lang="en" sz="1100">
                <a:latin typeface="Roboto"/>
                <a:ea typeface="Roboto"/>
                <a:cs typeface="Roboto"/>
                <a:sym typeface="Roboto"/>
              </a:rPr>
              <a:t> to get more </a:t>
            </a:r>
            <a:r>
              <a:rPr b="1" lang="en" sz="1100">
                <a:latin typeface="Roboto"/>
                <a:ea typeface="Roboto"/>
                <a:cs typeface="Roboto"/>
                <a:sym typeface="Roboto"/>
              </a:rPr>
              <a:t>granular insights</a:t>
            </a:r>
            <a:r>
              <a:rPr lang="en" sz="1100">
                <a:latin typeface="Roboto"/>
                <a:ea typeface="Roboto"/>
                <a:cs typeface="Roboto"/>
                <a:sym typeface="Roboto"/>
              </a:rPr>
              <a:t>:</a:t>
            </a:r>
            <a:endParaRPr sz="1100">
              <a:latin typeface="Roboto"/>
              <a:ea typeface="Roboto"/>
              <a:cs typeface="Roboto"/>
              <a:sym typeface="Roboto"/>
            </a:endParaRPr>
          </a:p>
          <a:p>
            <a:pPr indent="-285750" lvl="1" marL="914400" rtl="0" algn="l">
              <a:spcBef>
                <a:spcPts val="0"/>
              </a:spcBef>
              <a:spcAft>
                <a:spcPts val="0"/>
              </a:spcAft>
              <a:buSzPts val="900"/>
              <a:buFont typeface="Roboto"/>
              <a:buChar char="❏"/>
            </a:pPr>
            <a:r>
              <a:rPr lang="en" sz="900">
                <a:latin typeface="Roboto"/>
                <a:ea typeface="Roboto"/>
                <a:cs typeface="Roboto"/>
                <a:sym typeface="Roboto"/>
              </a:rPr>
              <a:t>Ethnicity</a:t>
            </a:r>
            <a:endParaRPr sz="900">
              <a:latin typeface="Roboto"/>
              <a:ea typeface="Roboto"/>
              <a:cs typeface="Roboto"/>
              <a:sym typeface="Roboto"/>
            </a:endParaRPr>
          </a:p>
          <a:p>
            <a:pPr indent="-285750" lvl="1" marL="914400" rtl="0" algn="l">
              <a:spcBef>
                <a:spcPts val="0"/>
              </a:spcBef>
              <a:spcAft>
                <a:spcPts val="0"/>
              </a:spcAft>
              <a:buSzPts val="900"/>
              <a:buFont typeface="Roboto"/>
              <a:buChar char="❏"/>
            </a:pPr>
            <a:r>
              <a:rPr lang="en" sz="900">
                <a:latin typeface="Roboto"/>
                <a:ea typeface="Roboto"/>
                <a:cs typeface="Roboto"/>
                <a:sym typeface="Roboto"/>
              </a:rPr>
              <a:t>Profession/Industry</a:t>
            </a:r>
            <a:endParaRPr sz="900">
              <a:latin typeface="Roboto"/>
              <a:ea typeface="Roboto"/>
              <a:cs typeface="Roboto"/>
              <a:sym typeface="Roboto"/>
            </a:endParaRPr>
          </a:p>
          <a:p>
            <a:pPr indent="-285750" lvl="1" marL="914400" rtl="0" algn="l">
              <a:spcBef>
                <a:spcPts val="0"/>
              </a:spcBef>
              <a:spcAft>
                <a:spcPts val="0"/>
              </a:spcAft>
              <a:buSzPts val="900"/>
              <a:buFont typeface="Roboto"/>
              <a:buChar char="❏"/>
            </a:pPr>
            <a:r>
              <a:rPr lang="en" sz="900">
                <a:latin typeface="Roboto"/>
                <a:ea typeface="Roboto"/>
                <a:cs typeface="Roboto"/>
                <a:sym typeface="Roboto"/>
              </a:rPr>
              <a:t>Age</a:t>
            </a:r>
            <a:endParaRPr sz="900">
              <a:latin typeface="Roboto"/>
              <a:ea typeface="Roboto"/>
              <a:cs typeface="Roboto"/>
              <a:sym typeface="Roboto"/>
            </a:endParaRPr>
          </a:p>
          <a:p>
            <a:pPr indent="-285750" lvl="1" marL="914400" rtl="0" algn="l">
              <a:spcBef>
                <a:spcPts val="0"/>
              </a:spcBef>
              <a:spcAft>
                <a:spcPts val="0"/>
              </a:spcAft>
              <a:buSzPts val="900"/>
              <a:buFont typeface="Roboto"/>
              <a:buChar char="❏"/>
            </a:pPr>
            <a:r>
              <a:rPr lang="en" sz="900">
                <a:latin typeface="Roboto"/>
                <a:ea typeface="Roboto"/>
                <a:cs typeface="Roboto"/>
                <a:sym typeface="Roboto"/>
              </a:rPr>
              <a:t>Family Status</a:t>
            </a:r>
            <a:endParaRPr sz="900">
              <a:latin typeface="Roboto"/>
              <a:ea typeface="Roboto"/>
              <a:cs typeface="Roboto"/>
              <a:sym typeface="Roboto"/>
            </a:endParaRPr>
          </a:p>
          <a:p>
            <a:pPr indent="-285750" lvl="1" marL="914400" rtl="0" algn="l">
              <a:spcBef>
                <a:spcPts val="0"/>
              </a:spcBef>
              <a:spcAft>
                <a:spcPts val="0"/>
              </a:spcAft>
              <a:buSzPts val="900"/>
              <a:buFont typeface="Roboto"/>
              <a:buChar char="❏"/>
            </a:pPr>
            <a:r>
              <a:rPr lang="en" sz="900">
                <a:latin typeface="Roboto"/>
                <a:ea typeface="Roboto"/>
                <a:cs typeface="Roboto"/>
                <a:sym typeface="Roboto"/>
              </a:rPr>
              <a:t>Geo</a:t>
            </a:r>
            <a:endParaRPr sz="900">
              <a:latin typeface="Roboto"/>
              <a:ea typeface="Roboto"/>
              <a:cs typeface="Roboto"/>
              <a:sym typeface="Roboto"/>
            </a:endParaRPr>
          </a:p>
        </p:txBody>
      </p:sp>
      <p:sp>
        <p:nvSpPr>
          <p:cNvPr id="206" name="Google Shape;206;g2da57ca5431_0_124"/>
          <p:cNvSpPr txBox="1"/>
          <p:nvPr/>
        </p:nvSpPr>
        <p:spPr>
          <a:xfrm>
            <a:off x="5344013" y="3381375"/>
            <a:ext cx="2667000" cy="10314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Roboto"/>
              <a:buChar char="❏"/>
            </a:pPr>
            <a:r>
              <a:rPr lang="en" sz="1100">
                <a:latin typeface="Roboto"/>
                <a:ea typeface="Roboto"/>
                <a:cs typeface="Roboto"/>
                <a:sym typeface="Roboto"/>
              </a:rPr>
              <a:t>Build a </a:t>
            </a:r>
            <a:r>
              <a:rPr b="1" lang="en" sz="1100">
                <a:latin typeface="Roboto"/>
                <a:ea typeface="Roboto"/>
                <a:cs typeface="Roboto"/>
                <a:sym typeface="Roboto"/>
              </a:rPr>
              <a:t>model to forecast pay trends</a:t>
            </a:r>
            <a:r>
              <a:rPr lang="en" sz="1100">
                <a:latin typeface="Roboto"/>
                <a:ea typeface="Roboto"/>
                <a:cs typeface="Roboto"/>
                <a:sym typeface="Roboto"/>
              </a:rPr>
              <a:t> by </a:t>
            </a:r>
            <a:r>
              <a:rPr lang="en" sz="1100">
                <a:latin typeface="Roboto"/>
                <a:ea typeface="Roboto"/>
                <a:cs typeface="Roboto"/>
                <a:sym typeface="Roboto"/>
              </a:rPr>
              <a:t>various segments to help </a:t>
            </a:r>
            <a:r>
              <a:rPr b="1" lang="en" sz="1100">
                <a:latin typeface="Roboto"/>
                <a:ea typeface="Roboto"/>
                <a:cs typeface="Roboto"/>
                <a:sym typeface="Roboto"/>
              </a:rPr>
              <a:t>bring awareness to further make progress in achieving pay equity</a:t>
            </a:r>
            <a:endParaRPr b="1" sz="9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db2049ec60_2_296"/>
          <p:cNvSpPr txBox="1"/>
          <p:nvPr>
            <p:ph type="title"/>
          </p:nvPr>
        </p:nvSpPr>
        <p:spPr>
          <a:xfrm>
            <a:off x="483675" y="186825"/>
            <a:ext cx="8203200" cy="48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Thank You!</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Data Charts Infographics by Slidesgo">
  <a:themeElements>
    <a:clrScheme name="Simple Light">
      <a:dk1>
        <a:srgbClr val="000000"/>
      </a:dk1>
      <a:lt1>
        <a:srgbClr val="FFFFFF"/>
      </a:lt1>
      <a:dk2>
        <a:srgbClr val="595959"/>
      </a:dk2>
      <a:lt2>
        <a:srgbClr val="EEEEEE"/>
      </a:lt2>
      <a:accent1>
        <a:srgbClr val="1E35A1"/>
      </a:accent1>
      <a:accent2>
        <a:srgbClr val="0C79F3"/>
      </a:accent2>
      <a:accent3>
        <a:srgbClr val="00D4F0"/>
      </a:accent3>
      <a:accent4>
        <a:srgbClr val="2170B7"/>
      </a:accent4>
      <a:accent5>
        <a:srgbClr val="59A7FF"/>
      </a:accent5>
      <a:accent6>
        <a:srgbClr val="07155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